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511" autoAdjust="0"/>
    <p:restoredTop sz="94660"/>
  </p:normalViewPr>
  <p:slideViewPr>
    <p:cSldViewPr snapToGrid="0">
      <p:cViewPr>
        <p:scale>
          <a:sx n="100" d="100"/>
          <a:sy n="100" d="100"/>
        </p:scale>
        <p:origin x="2382"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E:\03%20&#50672;&#44396;\00%20&#49828;&#47560;&#53944;&#52852;&#46300;\161103%20data%20exce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0" i="0" u="none" strike="noStrike" kern="1200" cap="none" spc="50" baseline="0">
                <a:solidFill>
                  <a:schemeClr val="tx1">
                    <a:lumMod val="65000"/>
                    <a:lumOff val="35000"/>
                  </a:schemeClr>
                </a:solidFill>
                <a:latin typeface="+mn-lt"/>
                <a:ea typeface="+mn-ea"/>
                <a:cs typeface="+mn-cs"/>
              </a:defRPr>
            </a:pPr>
            <a:r>
              <a:rPr lang="en-US" sz="800" b="1" kern="1200" dirty="0">
                <a:solidFill>
                  <a:schemeClr val="tx1"/>
                </a:solidFill>
                <a:latin typeface="Arial" pitchFamily="34" charset="0"/>
                <a:ea typeface="Arial Unicode MS" pitchFamily="50" charset="-127"/>
                <a:cs typeface="Arial" pitchFamily="34" charset="0"/>
              </a:rPr>
              <a:t>Transfer </a:t>
            </a:r>
            <a:r>
              <a:rPr lang="en-US" sz="800" b="1" kern="1200" dirty="0" smtClean="0">
                <a:solidFill>
                  <a:schemeClr val="tx1"/>
                </a:solidFill>
                <a:latin typeface="Arial" pitchFamily="34" charset="0"/>
                <a:ea typeface="Arial Unicode MS" pitchFamily="50" charset="-127"/>
                <a:cs typeface="Arial" pitchFamily="34" charset="0"/>
              </a:rPr>
              <a:t>rate at </a:t>
            </a:r>
            <a:r>
              <a:rPr lang="en-US" sz="800" b="1" kern="1200" dirty="0">
                <a:solidFill>
                  <a:schemeClr val="tx1"/>
                </a:solidFill>
                <a:latin typeface="Arial" pitchFamily="34" charset="0"/>
                <a:ea typeface="Arial Unicode MS" pitchFamily="50" charset="-127"/>
                <a:cs typeface="Arial" pitchFamily="34" charset="0"/>
              </a:rPr>
              <a:t>transit station</a:t>
            </a:r>
            <a:endParaRPr lang="ko-KR" sz="800" b="1" kern="1200" dirty="0">
              <a:solidFill>
                <a:schemeClr val="tx1"/>
              </a:solidFill>
              <a:latin typeface="Arial" pitchFamily="34" charset="0"/>
              <a:ea typeface="Arial Unicode MS" pitchFamily="50" charset="-127"/>
              <a:cs typeface="Arial" pitchFamily="34" charset="0"/>
            </a:endParaRPr>
          </a:p>
        </c:rich>
      </c:tx>
      <c:layout>
        <c:manualLayout>
          <c:xMode val="edge"/>
          <c:yMode val="edge"/>
          <c:x val="0.27222745912171631"/>
          <c:y val="9.7416245040976186E-3"/>
        </c:manualLayout>
      </c:layout>
      <c:overlay val="0"/>
      <c:spPr>
        <a:noFill/>
        <a:ln>
          <a:noFill/>
        </a:ln>
        <a:effectLst/>
      </c:spPr>
      <c:txPr>
        <a:bodyPr rot="0" spcFirstLastPara="1" vertOverflow="ellipsis" vert="horz" wrap="square" anchor="ctr" anchorCtr="1"/>
        <a:lstStyle/>
        <a:p>
          <a:pPr>
            <a:defRPr sz="800" b="0" i="0" u="none" strike="noStrike" kern="1200" cap="none" spc="50" baseline="0">
              <a:solidFill>
                <a:schemeClr val="tx1">
                  <a:lumMod val="65000"/>
                  <a:lumOff val="35000"/>
                </a:schemeClr>
              </a:solidFill>
              <a:latin typeface="+mn-lt"/>
              <a:ea typeface="+mn-ea"/>
              <a:cs typeface="+mn-cs"/>
            </a:defRPr>
          </a:pPr>
          <a:endParaRPr lang="ko-KR"/>
        </a:p>
      </c:txPr>
    </c:title>
    <c:autoTitleDeleted val="0"/>
    <c:view3D>
      <c:rotX val="15"/>
      <c:rotY val="20"/>
      <c:depthPercent val="100"/>
      <c:rAngAx val="1"/>
    </c:view3D>
    <c:floor>
      <c:thickness val="0"/>
      <c:spPr>
        <a:solidFill>
          <a:schemeClr val="lt1">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4824309174741314E-2"/>
          <c:y val="0.10137405619191467"/>
          <c:w val="0.96136985873580083"/>
          <c:h val="0.63108888172227628"/>
        </c:manualLayout>
      </c:layout>
      <c:bar3DChart>
        <c:barDir val="col"/>
        <c:grouping val="clustered"/>
        <c:varyColors val="1"/>
        <c:ser>
          <c:idx val="0"/>
          <c:order val="0"/>
          <c:invertIfNegative val="0"/>
          <c:dPt>
            <c:idx val="0"/>
            <c:invertIfNegative val="0"/>
            <c:bubble3D val="0"/>
            <c:spPr>
              <a:solidFill>
                <a:schemeClr val="accent1"/>
              </a:solidFill>
              <a:ln>
                <a:solidFill>
                  <a:schemeClr val="accent1">
                    <a:lumMod val="75000"/>
                  </a:schemeClr>
                </a:solidFill>
              </a:ln>
              <a:effectLst/>
              <a:scene3d>
                <a:camera prst="orthographicFront"/>
                <a:lightRig rig="threePt" dir="t"/>
              </a:scene3d>
              <a:sp3d prstMaterial="translucentPowder">
                <a:contourClr>
                  <a:schemeClr val="accent1">
                    <a:lumMod val="75000"/>
                  </a:schemeClr>
                </a:contourClr>
              </a:sp3d>
            </c:spPr>
            <c:extLst>
              <c:ext xmlns:c16="http://schemas.microsoft.com/office/drawing/2014/chart" uri="{C3380CC4-5D6E-409C-BE32-E72D297353CC}">
                <c16:uniqueId val="{00000001-E9B4-4C7C-85F5-C06107E72A16}"/>
              </c:ext>
            </c:extLst>
          </c:dPt>
          <c:dPt>
            <c:idx val="1"/>
            <c:invertIfNegative val="0"/>
            <c:bubble3D val="0"/>
            <c:spPr>
              <a:solidFill>
                <a:schemeClr val="accent2"/>
              </a:solidFill>
              <a:ln>
                <a:solidFill>
                  <a:schemeClr val="accent2">
                    <a:lumMod val="75000"/>
                  </a:schemeClr>
                </a:solidFill>
              </a:ln>
              <a:effectLst/>
              <a:scene3d>
                <a:camera prst="orthographicFront"/>
                <a:lightRig rig="threePt" dir="t"/>
              </a:scene3d>
              <a:sp3d prstMaterial="translucentPowder">
                <a:contourClr>
                  <a:schemeClr val="accent2">
                    <a:lumMod val="75000"/>
                  </a:schemeClr>
                </a:contourClr>
              </a:sp3d>
            </c:spPr>
            <c:extLst>
              <c:ext xmlns:c16="http://schemas.microsoft.com/office/drawing/2014/chart" uri="{C3380CC4-5D6E-409C-BE32-E72D297353CC}">
                <c16:uniqueId val="{00000003-E9B4-4C7C-85F5-C06107E72A16}"/>
              </c:ext>
            </c:extLst>
          </c:dPt>
          <c:dPt>
            <c:idx val="2"/>
            <c:invertIfNegative val="0"/>
            <c:bubble3D val="0"/>
            <c:spPr>
              <a:solidFill>
                <a:schemeClr val="accent3"/>
              </a:solidFill>
              <a:ln>
                <a:solidFill>
                  <a:schemeClr val="accent3">
                    <a:lumMod val="75000"/>
                  </a:schemeClr>
                </a:solidFill>
              </a:ln>
              <a:effectLst/>
              <a:scene3d>
                <a:camera prst="orthographicFront"/>
                <a:lightRig rig="threePt" dir="t"/>
              </a:scene3d>
              <a:sp3d prstMaterial="translucentPowder">
                <a:contourClr>
                  <a:schemeClr val="accent3">
                    <a:lumMod val="75000"/>
                  </a:schemeClr>
                </a:contourClr>
              </a:sp3d>
            </c:spPr>
            <c:extLst>
              <c:ext xmlns:c16="http://schemas.microsoft.com/office/drawing/2014/chart" uri="{C3380CC4-5D6E-409C-BE32-E72D297353CC}">
                <c16:uniqueId val="{00000005-E9B4-4C7C-85F5-C06107E72A16}"/>
              </c:ext>
            </c:extLst>
          </c:dPt>
          <c:dPt>
            <c:idx val="3"/>
            <c:invertIfNegative val="0"/>
            <c:bubble3D val="0"/>
            <c:spPr>
              <a:solidFill>
                <a:schemeClr val="accent4"/>
              </a:solidFill>
              <a:ln>
                <a:solidFill>
                  <a:schemeClr val="accent4">
                    <a:lumMod val="75000"/>
                  </a:schemeClr>
                </a:solidFill>
              </a:ln>
              <a:effectLst/>
              <a:scene3d>
                <a:camera prst="orthographicFront"/>
                <a:lightRig rig="threePt" dir="t"/>
              </a:scene3d>
              <a:sp3d prstMaterial="translucentPowder">
                <a:contourClr>
                  <a:schemeClr val="accent4">
                    <a:lumMod val="75000"/>
                  </a:schemeClr>
                </a:contourClr>
              </a:sp3d>
            </c:spPr>
            <c:extLst>
              <c:ext xmlns:c16="http://schemas.microsoft.com/office/drawing/2014/chart" uri="{C3380CC4-5D6E-409C-BE32-E72D297353CC}">
                <c16:uniqueId val="{00000007-E9B4-4C7C-85F5-C06107E72A16}"/>
              </c:ext>
            </c:extLst>
          </c:dPt>
          <c:dPt>
            <c:idx val="4"/>
            <c:invertIfNegative val="0"/>
            <c:bubble3D val="0"/>
            <c:spPr>
              <a:solidFill>
                <a:schemeClr val="accent5"/>
              </a:solidFill>
              <a:ln>
                <a:solidFill>
                  <a:schemeClr val="accent5">
                    <a:lumMod val="75000"/>
                  </a:schemeClr>
                </a:solidFill>
              </a:ln>
              <a:effectLst/>
              <a:scene3d>
                <a:camera prst="orthographicFront"/>
                <a:lightRig rig="threePt" dir="t"/>
              </a:scene3d>
              <a:sp3d prstMaterial="translucentPowder">
                <a:contourClr>
                  <a:schemeClr val="accent5">
                    <a:lumMod val="75000"/>
                  </a:schemeClr>
                </a:contourClr>
              </a:sp3d>
            </c:spPr>
            <c:extLst>
              <c:ext xmlns:c16="http://schemas.microsoft.com/office/drawing/2014/chart" uri="{C3380CC4-5D6E-409C-BE32-E72D297353CC}">
                <c16:uniqueId val="{00000009-E9B4-4C7C-85F5-C06107E72A16}"/>
              </c:ext>
            </c:extLst>
          </c:dPt>
          <c:dPt>
            <c:idx val="5"/>
            <c:invertIfNegative val="0"/>
            <c:bubble3D val="0"/>
            <c:spPr>
              <a:solidFill>
                <a:schemeClr val="accent6"/>
              </a:solidFill>
              <a:ln>
                <a:solidFill>
                  <a:schemeClr val="accent6">
                    <a:lumMod val="75000"/>
                  </a:schemeClr>
                </a:solidFill>
              </a:ln>
              <a:effectLst/>
              <a:scene3d>
                <a:camera prst="orthographicFront"/>
                <a:lightRig rig="threePt" dir="t"/>
              </a:scene3d>
              <a:sp3d prstMaterial="translucentPowder">
                <a:contourClr>
                  <a:schemeClr val="accent6">
                    <a:lumMod val="75000"/>
                  </a:schemeClr>
                </a:contourClr>
              </a:sp3d>
            </c:spPr>
            <c:extLst>
              <c:ext xmlns:c16="http://schemas.microsoft.com/office/drawing/2014/chart" uri="{C3380CC4-5D6E-409C-BE32-E72D297353CC}">
                <c16:uniqueId val="{0000000B-E9B4-4C7C-85F5-C06107E72A16}"/>
              </c:ext>
            </c:extLst>
          </c:dPt>
          <c:dPt>
            <c:idx val="6"/>
            <c:invertIfNegative val="0"/>
            <c:bubble3D val="0"/>
            <c:spPr>
              <a:solidFill>
                <a:schemeClr val="accent1">
                  <a:lumMod val="60000"/>
                </a:schemeClr>
              </a:solidFill>
              <a:ln>
                <a:solidFill>
                  <a:schemeClr val="accent1">
                    <a:lumMod val="60000"/>
                    <a:lumMod val="75000"/>
                  </a:schemeClr>
                </a:solidFill>
              </a:ln>
              <a:effectLst/>
              <a:scene3d>
                <a:camera prst="orthographicFront"/>
                <a:lightRig rig="threePt" dir="t"/>
              </a:scene3d>
              <a:sp3d prstMaterial="translucentPowder">
                <a:contourClr>
                  <a:schemeClr val="accent1">
                    <a:lumMod val="60000"/>
                    <a:lumMod val="75000"/>
                  </a:schemeClr>
                </a:contourClr>
              </a:sp3d>
            </c:spPr>
            <c:extLst>
              <c:ext xmlns:c16="http://schemas.microsoft.com/office/drawing/2014/chart" uri="{C3380CC4-5D6E-409C-BE32-E72D297353CC}">
                <c16:uniqueId val="{0000000D-E9B4-4C7C-85F5-C06107E72A16}"/>
              </c:ext>
            </c:extLst>
          </c:dPt>
          <c:dPt>
            <c:idx val="7"/>
            <c:invertIfNegative val="0"/>
            <c:bubble3D val="0"/>
            <c:spPr>
              <a:solidFill>
                <a:schemeClr val="accent2">
                  <a:lumMod val="60000"/>
                </a:schemeClr>
              </a:solidFill>
              <a:ln>
                <a:solidFill>
                  <a:schemeClr val="accent2">
                    <a:lumMod val="60000"/>
                    <a:lumMod val="75000"/>
                  </a:schemeClr>
                </a:solidFill>
              </a:ln>
              <a:effectLst/>
              <a:scene3d>
                <a:camera prst="orthographicFront"/>
                <a:lightRig rig="threePt" dir="t"/>
              </a:scene3d>
              <a:sp3d prstMaterial="translucentPowder">
                <a:contourClr>
                  <a:schemeClr val="accent2">
                    <a:lumMod val="60000"/>
                    <a:lumMod val="75000"/>
                  </a:schemeClr>
                </a:contourClr>
              </a:sp3d>
            </c:spPr>
            <c:extLst>
              <c:ext xmlns:c16="http://schemas.microsoft.com/office/drawing/2014/chart" uri="{C3380CC4-5D6E-409C-BE32-E72D297353CC}">
                <c16:uniqueId val="{0000000F-E9B4-4C7C-85F5-C06107E72A16}"/>
              </c:ext>
            </c:extLst>
          </c:dPt>
          <c:dPt>
            <c:idx val="8"/>
            <c:invertIfNegative val="0"/>
            <c:bubble3D val="0"/>
            <c:spPr>
              <a:solidFill>
                <a:schemeClr val="accent3">
                  <a:lumMod val="60000"/>
                </a:schemeClr>
              </a:solidFill>
              <a:ln>
                <a:solidFill>
                  <a:schemeClr val="accent3">
                    <a:lumMod val="60000"/>
                    <a:lumMod val="75000"/>
                  </a:schemeClr>
                </a:solidFill>
              </a:ln>
              <a:effectLst/>
              <a:scene3d>
                <a:camera prst="orthographicFront"/>
                <a:lightRig rig="threePt" dir="t"/>
              </a:scene3d>
              <a:sp3d prstMaterial="translucentPowder">
                <a:contourClr>
                  <a:schemeClr val="accent3">
                    <a:lumMod val="60000"/>
                    <a:lumMod val="75000"/>
                  </a:schemeClr>
                </a:contourClr>
              </a:sp3d>
            </c:spPr>
            <c:extLst>
              <c:ext xmlns:c16="http://schemas.microsoft.com/office/drawing/2014/chart" uri="{C3380CC4-5D6E-409C-BE32-E72D297353CC}">
                <c16:uniqueId val="{00000011-E9B4-4C7C-85F5-C06107E72A16}"/>
              </c:ext>
            </c:extLst>
          </c:dPt>
          <c:dPt>
            <c:idx val="9"/>
            <c:invertIfNegative val="0"/>
            <c:bubble3D val="0"/>
            <c:spPr>
              <a:solidFill>
                <a:schemeClr val="accent4">
                  <a:lumMod val="60000"/>
                </a:schemeClr>
              </a:solidFill>
              <a:ln>
                <a:solidFill>
                  <a:schemeClr val="accent4">
                    <a:lumMod val="60000"/>
                    <a:lumMod val="75000"/>
                  </a:schemeClr>
                </a:solidFill>
              </a:ln>
              <a:effectLst/>
              <a:scene3d>
                <a:camera prst="orthographicFront"/>
                <a:lightRig rig="threePt" dir="t"/>
              </a:scene3d>
              <a:sp3d prstMaterial="translucentPowder">
                <a:contourClr>
                  <a:schemeClr val="accent4">
                    <a:lumMod val="60000"/>
                    <a:lumMod val="75000"/>
                  </a:schemeClr>
                </a:contourClr>
              </a:sp3d>
            </c:spPr>
            <c:extLst>
              <c:ext xmlns:c16="http://schemas.microsoft.com/office/drawing/2014/chart" uri="{C3380CC4-5D6E-409C-BE32-E72D297353CC}">
                <c16:uniqueId val="{00000013-E9B4-4C7C-85F5-C06107E72A16}"/>
              </c:ext>
            </c:extLst>
          </c:dPt>
          <c:dPt>
            <c:idx val="10"/>
            <c:invertIfNegative val="0"/>
            <c:bubble3D val="0"/>
            <c:spPr>
              <a:solidFill>
                <a:schemeClr val="accent5">
                  <a:lumMod val="60000"/>
                </a:schemeClr>
              </a:solidFill>
              <a:ln>
                <a:solidFill>
                  <a:schemeClr val="accent5">
                    <a:lumMod val="60000"/>
                    <a:lumMod val="75000"/>
                  </a:schemeClr>
                </a:solidFill>
              </a:ln>
              <a:effectLst/>
              <a:scene3d>
                <a:camera prst="orthographicFront"/>
                <a:lightRig rig="threePt" dir="t"/>
              </a:scene3d>
              <a:sp3d prstMaterial="translucentPowder">
                <a:contourClr>
                  <a:schemeClr val="accent5">
                    <a:lumMod val="60000"/>
                    <a:lumMod val="75000"/>
                  </a:schemeClr>
                </a:contourClr>
              </a:sp3d>
            </c:spPr>
            <c:extLst>
              <c:ext xmlns:c16="http://schemas.microsoft.com/office/drawing/2014/chart" uri="{C3380CC4-5D6E-409C-BE32-E72D297353CC}">
                <c16:uniqueId val="{00000015-E9B4-4C7C-85F5-C06107E72A16}"/>
              </c:ext>
            </c:extLst>
          </c:dPt>
          <c:dPt>
            <c:idx val="11"/>
            <c:invertIfNegative val="0"/>
            <c:bubble3D val="0"/>
            <c:spPr>
              <a:solidFill>
                <a:schemeClr val="accent6">
                  <a:lumMod val="60000"/>
                </a:schemeClr>
              </a:solidFill>
              <a:ln>
                <a:solidFill>
                  <a:schemeClr val="accent6">
                    <a:lumMod val="60000"/>
                    <a:lumMod val="75000"/>
                  </a:schemeClr>
                </a:solidFill>
              </a:ln>
              <a:effectLst/>
              <a:scene3d>
                <a:camera prst="orthographicFront"/>
                <a:lightRig rig="threePt" dir="t"/>
              </a:scene3d>
              <a:sp3d prstMaterial="translucentPowder">
                <a:contourClr>
                  <a:schemeClr val="accent6">
                    <a:lumMod val="60000"/>
                    <a:lumMod val="75000"/>
                  </a:schemeClr>
                </a:contourClr>
              </a:sp3d>
            </c:spPr>
            <c:extLst>
              <c:ext xmlns:c16="http://schemas.microsoft.com/office/drawing/2014/chart" uri="{C3380CC4-5D6E-409C-BE32-E72D297353CC}">
                <c16:uniqueId val="{00000017-E9B4-4C7C-85F5-C06107E72A16}"/>
              </c:ext>
            </c:extLst>
          </c:dPt>
          <c:dPt>
            <c:idx val="12"/>
            <c:invertIfNegative val="0"/>
            <c:bubble3D val="0"/>
            <c:spPr>
              <a:solidFill>
                <a:schemeClr val="accent1">
                  <a:lumMod val="80000"/>
                  <a:lumOff val="20000"/>
                </a:schemeClr>
              </a:solidFill>
              <a:ln>
                <a:solidFill>
                  <a:schemeClr val="accent1">
                    <a:lumMod val="80000"/>
                    <a:lumOff val="20000"/>
                    <a:lumMod val="75000"/>
                  </a:schemeClr>
                </a:solidFill>
              </a:ln>
              <a:effectLst/>
              <a:scene3d>
                <a:camera prst="orthographicFront"/>
                <a:lightRig rig="threePt" dir="t"/>
              </a:scene3d>
              <a:sp3d prstMaterial="translucentPowder">
                <a:contourClr>
                  <a:schemeClr val="accent1">
                    <a:lumMod val="80000"/>
                    <a:lumOff val="20000"/>
                    <a:lumMod val="75000"/>
                  </a:schemeClr>
                </a:contourClr>
              </a:sp3d>
            </c:spPr>
            <c:extLst>
              <c:ext xmlns:c16="http://schemas.microsoft.com/office/drawing/2014/chart" uri="{C3380CC4-5D6E-409C-BE32-E72D297353CC}">
                <c16:uniqueId val="{00000019-E9B4-4C7C-85F5-C06107E72A16}"/>
              </c:ext>
            </c:extLst>
          </c:dPt>
          <c:dPt>
            <c:idx val="13"/>
            <c:invertIfNegative val="0"/>
            <c:bubble3D val="0"/>
            <c:spPr>
              <a:solidFill>
                <a:schemeClr val="accent2">
                  <a:lumMod val="80000"/>
                  <a:lumOff val="20000"/>
                </a:schemeClr>
              </a:solidFill>
              <a:ln>
                <a:solidFill>
                  <a:schemeClr val="accent2">
                    <a:lumMod val="80000"/>
                    <a:lumOff val="20000"/>
                    <a:lumMod val="75000"/>
                  </a:schemeClr>
                </a:solidFill>
              </a:ln>
              <a:effectLst/>
              <a:scene3d>
                <a:camera prst="orthographicFront"/>
                <a:lightRig rig="threePt" dir="t"/>
              </a:scene3d>
              <a:sp3d prstMaterial="translucentPowder">
                <a:contourClr>
                  <a:schemeClr val="accent2">
                    <a:lumMod val="80000"/>
                    <a:lumOff val="20000"/>
                    <a:lumMod val="75000"/>
                  </a:schemeClr>
                </a:contourClr>
              </a:sp3d>
            </c:spPr>
            <c:extLst>
              <c:ext xmlns:c16="http://schemas.microsoft.com/office/drawing/2014/chart" uri="{C3380CC4-5D6E-409C-BE32-E72D297353CC}">
                <c16:uniqueId val="{0000001B-E9B4-4C7C-85F5-C06107E72A16}"/>
              </c:ext>
            </c:extLst>
          </c:dPt>
          <c:dPt>
            <c:idx val="14"/>
            <c:invertIfNegative val="0"/>
            <c:bubble3D val="0"/>
            <c:spPr>
              <a:solidFill>
                <a:schemeClr val="accent3">
                  <a:lumMod val="80000"/>
                  <a:lumOff val="20000"/>
                </a:schemeClr>
              </a:solidFill>
              <a:ln>
                <a:solidFill>
                  <a:schemeClr val="accent3">
                    <a:lumMod val="80000"/>
                    <a:lumOff val="20000"/>
                    <a:lumMod val="75000"/>
                  </a:schemeClr>
                </a:solidFill>
              </a:ln>
              <a:effectLst/>
              <a:scene3d>
                <a:camera prst="orthographicFront"/>
                <a:lightRig rig="threePt" dir="t"/>
              </a:scene3d>
              <a:sp3d prstMaterial="translucentPowder">
                <a:contourClr>
                  <a:schemeClr val="accent3">
                    <a:lumMod val="80000"/>
                    <a:lumOff val="20000"/>
                    <a:lumMod val="75000"/>
                  </a:schemeClr>
                </a:contourClr>
              </a:sp3d>
            </c:spPr>
            <c:extLst>
              <c:ext xmlns:c16="http://schemas.microsoft.com/office/drawing/2014/chart" uri="{C3380CC4-5D6E-409C-BE32-E72D297353CC}">
                <c16:uniqueId val="{0000001D-E9B4-4C7C-85F5-C06107E72A16}"/>
              </c:ext>
            </c:extLst>
          </c:dPt>
          <c:dPt>
            <c:idx val="15"/>
            <c:invertIfNegative val="0"/>
            <c:bubble3D val="0"/>
            <c:spPr>
              <a:solidFill>
                <a:schemeClr val="accent4">
                  <a:lumMod val="80000"/>
                  <a:lumOff val="20000"/>
                </a:schemeClr>
              </a:solidFill>
              <a:ln>
                <a:solidFill>
                  <a:schemeClr val="accent4">
                    <a:lumMod val="80000"/>
                    <a:lumOff val="20000"/>
                    <a:lumMod val="75000"/>
                  </a:schemeClr>
                </a:solidFill>
              </a:ln>
              <a:effectLst/>
              <a:scene3d>
                <a:camera prst="orthographicFront"/>
                <a:lightRig rig="threePt" dir="t"/>
              </a:scene3d>
              <a:sp3d prstMaterial="translucentPowder">
                <a:contourClr>
                  <a:schemeClr val="accent4">
                    <a:lumMod val="80000"/>
                    <a:lumOff val="20000"/>
                    <a:lumMod val="75000"/>
                  </a:schemeClr>
                </a:contourClr>
              </a:sp3d>
            </c:spPr>
            <c:extLst>
              <c:ext xmlns:c16="http://schemas.microsoft.com/office/drawing/2014/chart" uri="{C3380CC4-5D6E-409C-BE32-E72D297353CC}">
                <c16:uniqueId val="{0000001F-E9B4-4C7C-85F5-C06107E72A16}"/>
              </c:ext>
            </c:extLst>
          </c:dPt>
          <c:dPt>
            <c:idx val="16"/>
            <c:invertIfNegative val="0"/>
            <c:bubble3D val="0"/>
            <c:spPr>
              <a:solidFill>
                <a:schemeClr val="accent5">
                  <a:lumMod val="80000"/>
                  <a:lumOff val="20000"/>
                </a:schemeClr>
              </a:solidFill>
              <a:ln>
                <a:solidFill>
                  <a:schemeClr val="accent5">
                    <a:lumMod val="80000"/>
                    <a:lumOff val="20000"/>
                    <a:lumMod val="75000"/>
                  </a:schemeClr>
                </a:solidFill>
              </a:ln>
              <a:effectLst/>
              <a:scene3d>
                <a:camera prst="orthographicFront"/>
                <a:lightRig rig="threePt" dir="t"/>
              </a:scene3d>
              <a:sp3d prstMaterial="translucentPowder">
                <a:contourClr>
                  <a:schemeClr val="accent5">
                    <a:lumMod val="80000"/>
                    <a:lumOff val="20000"/>
                    <a:lumMod val="75000"/>
                  </a:schemeClr>
                </a:contourClr>
              </a:sp3d>
            </c:spPr>
            <c:extLst>
              <c:ext xmlns:c16="http://schemas.microsoft.com/office/drawing/2014/chart" uri="{C3380CC4-5D6E-409C-BE32-E72D297353CC}">
                <c16:uniqueId val="{00000021-E9B4-4C7C-85F5-C06107E72A16}"/>
              </c:ext>
            </c:extLst>
          </c:dPt>
          <c:dPt>
            <c:idx val="17"/>
            <c:invertIfNegative val="0"/>
            <c:bubble3D val="0"/>
            <c:spPr>
              <a:solidFill>
                <a:schemeClr val="accent6">
                  <a:lumMod val="80000"/>
                  <a:lumOff val="20000"/>
                </a:schemeClr>
              </a:solidFill>
              <a:ln>
                <a:solidFill>
                  <a:schemeClr val="accent6">
                    <a:lumMod val="80000"/>
                    <a:lumOff val="20000"/>
                    <a:lumMod val="75000"/>
                  </a:schemeClr>
                </a:solidFill>
              </a:ln>
              <a:effectLst/>
              <a:scene3d>
                <a:camera prst="orthographicFront"/>
                <a:lightRig rig="threePt" dir="t"/>
              </a:scene3d>
              <a:sp3d prstMaterial="translucentPowder">
                <a:contourClr>
                  <a:schemeClr val="accent6">
                    <a:lumMod val="80000"/>
                    <a:lumOff val="20000"/>
                    <a:lumMod val="75000"/>
                  </a:schemeClr>
                </a:contourClr>
              </a:sp3d>
            </c:spPr>
            <c:extLst>
              <c:ext xmlns:c16="http://schemas.microsoft.com/office/drawing/2014/chart" uri="{C3380CC4-5D6E-409C-BE32-E72D297353CC}">
                <c16:uniqueId val="{00000023-E9B4-4C7C-85F5-C06107E72A16}"/>
              </c:ext>
            </c:extLst>
          </c:dPt>
          <c:dPt>
            <c:idx val="18"/>
            <c:invertIfNegative val="0"/>
            <c:bubble3D val="0"/>
            <c:spPr>
              <a:solidFill>
                <a:schemeClr val="accent1">
                  <a:lumMod val="80000"/>
                </a:schemeClr>
              </a:solidFill>
              <a:ln>
                <a:solidFill>
                  <a:schemeClr val="accent1">
                    <a:lumMod val="80000"/>
                    <a:lumMod val="75000"/>
                  </a:schemeClr>
                </a:solidFill>
              </a:ln>
              <a:effectLst/>
              <a:scene3d>
                <a:camera prst="orthographicFront"/>
                <a:lightRig rig="threePt" dir="t"/>
              </a:scene3d>
              <a:sp3d prstMaterial="translucentPowder">
                <a:contourClr>
                  <a:schemeClr val="accent1">
                    <a:lumMod val="80000"/>
                    <a:lumMod val="75000"/>
                  </a:schemeClr>
                </a:contourClr>
              </a:sp3d>
            </c:spPr>
            <c:extLst>
              <c:ext xmlns:c16="http://schemas.microsoft.com/office/drawing/2014/chart" uri="{C3380CC4-5D6E-409C-BE32-E72D297353CC}">
                <c16:uniqueId val="{00000025-E9B4-4C7C-85F5-C06107E72A16}"/>
              </c:ext>
            </c:extLst>
          </c:dPt>
          <c:dPt>
            <c:idx val="19"/>
            <c:invertIfNegative val="0"/>
            <c:bubble3D val="0"/>
            <c:spPr>
              <a:solidFill>
                <a:schemeClr val="accent2">
                  <a:lumMod val="80000"/>
                </a:schemeClr>
              </a:solidFill>
              <a:ln>
                <a:solidFill>
                  <a:schemeClr val="accent2">
                    <a:lumMod val="80000"/>
                    <a:lumMod val="75000"/>
                  </a:schemeClr>
                </a:solidFill>
              </a:ln>
              <a:effectLst/>
              <a:scene3d>
                <a:camera prst="orthographicFront"/>
                <a:lightRig rig="threePt" dir="t"/>
              </a:scene3d>
              <a:sp3d prstMaterial="translucentPowder">
                <a:contourClr>
                  <a:schemeClr val="accent2">
                    <a:lumMod val="80000"/>
                    <a:lumMod val="75000"/>
                  </a:schemeClr>
                </a:contourClr>
              </a:sp3d>
            </c:spPr>
            <c:extLst>
              <c:ext xmlns:c16="http://schemas.microsoft.com/office/drawing/2014/chart" uri="{C3380CC4-5D6E-409C-BE32-E72D297353CC}">
                <c16:uniqueId val="{00000027-E9B4-4C7C-85F5-C06107E72A16}"/>
              </c:ext>
            </c:extLst>
          </c:dPt>
          <c:dPt>
            <c:idx val="20"/>
            <c:invertIfNegative val="0"/>
            <c:bubble3D val="0"/>
            <c:spPr>
              <a:solidFill>
                <a:schemeClr val="accent3">
                  <a:lumMod val="80000"/>
                </a:schemeClr>
              </a:solidFill>
              <a:ln>
                <a:solidFill>
                  <a:schemeClr val="accent3">
                    <a:lumMod val="80000"/>
                    <a:lumMod val="75000"/>
                  </a:schemeClr>
                </a:solidFill>
              </a:ln>
              <a:effectLst/>
              <a:scene3d>
                <a:camera prst="orthographicFront"/>
                <a:lightRig rig="threePt" dir="t"/>
              </a:scene3d>
              <a:sp3d prstMaterial="translucentPowder">
                <a:contourClr>
                  <a:schemeClr val="accent3">
                    <a:lumMod val="80000"/>
                    <a:lumMod val="75000"/>
                  </a:schemeClr>
                </a:contourClr>
              </a:sp3d>
            </c:spPr>
            <c:extLst>
              <c:ext xmlns:c16="http://schemas.microsoft.com/office/drawing/2014/chart" uri="{C3380CC4-5D6E-409C-BE32-E72D297353CC}">
                <c16:uniqueId val="{00000029-E9B4-4C7C-85F5-C06107E72A16}"/>
              </c:ext>
            </c:extLst>
          </c:dPt>
          <c:dPt>
            <c:idx val="21"/>
            <c:invertIfNegative val="0"/>
            <c:bubble3D val="0"/>
            <c:spPr>
              <a:solidFill>
                <a:schemeClr val="accent4">
                  <a:lumMod val="80000"/>
                </a:schemeClr>
              </a:solidFill>
              <a:ln>
                <a:solidFill>
                  <a:schemeClr val="accent4">
                    <a:lumMod val="80000"/>
                    <a:lumMod val="75000"/>
                  </a:schemeClr>
                </a:solidFill>
              </a:ln>
              <a:effectLst/>
              <a:scene3d>
                <a:camera prst="orthographicFront"/>
                <a:lightRig rig="threePt" dir="t"/>
              </a:scene3d>
              <a:sp3d prstMaterial="translucentPowder">
                <a:contourClr>
                  <a:schemeClr val="accent4">
                    <a:lumMod val="80000"/>
                    <a:lumMod val="75000"/>
                  </a:schemeClr>
                </a:contourClr>
              </a:sp3d>
            </c:spPr>
            <c:extLst>
              <c:ext xmlns:c16="http://schemas.microsoft.com/office/drawing/2014/chart" uri="{C3380CC4-5D6E-409C-BE32-E72D297353CC}">
                <c16:uniqueId val="{0000002B-E9B4-4C7C-85F5-C06107E72A16}"/>
              </c:ext>
            </c:extLst>
          </c:dPt>
          <c:dPt>
            <c:idx val="22"/>
            <c:invertIfNegative val="0"/>
            <c:bubble3D val="0"/>
            <c:spPr>
              <a:solidFill>
                <a:schemeClr val="accent5">
                  <a:lumMod val="80000"/>
                </a:schemeClr>
              </a:solidFill>
              <a:ln>
                <a:solidFill>
                  <a:schemeClr val="accent5">
                    <a:lumMod val="80000"/>
                    <a:lumMod val="75000"/>
                  </a:schemeClr>
                </a:solidFill>
              </a:ln>
              <a:effectLst/>
              <a:scene3d>
                <a:camera prst="orthographicFront"/>
                <a:lightRig rig="threePt" dir="t"/>
              </a:scene3d>
              <a:sp3d prstMaterial="translucentPowder">
                <a:contourClr>
                  <a:schemeClr val="accent5">
                    <a:lumMod val="80000"/>
                    <a:lumMod val="75000"/>
                  </a:schemeClr>
                </a:contourClr>
              </a:sp3d>
            </c:spPr>
            <c:extLst>
              <c:ext xmlns:c16="http://schemas.microsoft.com/office/drawing/2014/chart" uri="{C3380CC4-5D6E-409C-BE32-E72D297353CC}">
                <c16:uniqueId val="{0000002D-E9B4-4C7C-85F5-C06107E72A16}"/>
              </c:ext>
            </c:extLst>
          </c:dPt>
          <c:dPt>
            <c:idx val="23"/>
            <c:invertIfNegative val="0"/>
            <c:bubble3D val="0"/>
            <c:spPr>
              <a:solidFill>
                <a:schemeClr val="accent6">
                  <a:lumMod val="80000"/>
                </a:schemeClr>
              </a:solidFill>
              <a:ln>
                <a:solidFill>
                  <a:schemeClr val="accent6">
                    <a:lumMod val="80000"/>
                    <a:lumMod val="75000"/>
                  </a:schemeClr>
                </a:solidFill>
              </a:ln>
              <a:effectLst/>
              <a:scene3d>
                <a:camera prst="orthographicFront"/>
                <a:lightRig rig="threePt" dir="t"/>
              </a:scene3d>
              <a:sp3d prstMaterial="translucentPowder">
                <a:contourClr>
                  <a:schemeClr val="accent6">
                    <a:lumMod val="80000"/>
                    <a:lumMod val="75000"/>
                  </a:schemeClr>
                </a:contourClr>
              </a:sp3d>
            </c:spPr>
            <c:extLst>
              <c:ext xmlns:c16="http://schemas.microsoft.com/office/drawing/2014/chart" uri="{C3380CC4-5D6E-409C-BE32-E72D297353CC}">
                <c16:uniqueId val="{0000002F-E9B4-4C7C-85F5-C06107E72A16}"/>
              </c:ext>
            </c:extLst>
          </c:dPt>
          <c:dPt>
            <c:idx val="24"/>
            <c:invertIfNegative val="0"/>
            <c:bubble3D val="0"/>
            <c:spPr>
              <a:solidFill>
                <a:schemeClr val="accent1">
                  <a:lumMod val="60000"/>
                  <a:lumOff val="40000"/>
                </a:schemeClr>
              </a:solidFill>
              <a:ln>
                <a:solidFill>
                  <a:schemeClr val="accent1">
                    <a:lumMod val="60000"/>
                    <a:lumOff val="40000"/>
                    <a:lumMod val="75000"/>
                  </a:schemeClr>
                </a:solidFill>
              </a:ln>
              <a:effectLst/>
              <a:scene3d>
                <a:camera prst="orthographicFront"/>
                <a:lightRig rig="threePt" dir="t"/>
              </a:scene3d>
              <a:sp3d prstMaterial="translucentPowder">
                <a:contourClr>
                  <a:schemeClr val="accent1">
                    <a:lumMod val="60000"/>
                    <a:lumOff val="40000"/>
                    <a:lumMod val="75000"/>
                  </a:schemeClr>
                </a:contourClr>
              </a:sp3d>
            </c:spPr>
            <c:extLst>
              <c:ext xmlns:c16="http://schemas.microsoft.com/office/drawing/2014/chart" uri="{C3380CC4-5D6E-409C-BE32-E72D297353CC}">
                <c16:uniqueId val="{00000031-E9B4-4C7C-85F5-C06107E72A16}"/>
              </c:ext>
            </c:extLst>
          </c:dPt>
          <c:dPt>
            <c:idx val="25"/>
            <c:invertIfNegative val="0"/>
            <c:bubble3D val="0"/>
            <c:spPr>
              <a:solidFill>
                <a:schemeClr val="accent2">
                  <a:lumMod val="60000"/>
                  <a:lumOff val="40000"/>
                </a:schemeClr>
              </a:solidFill>
              <a:ln>
                <a:solidFill>
                  <a:schemeClr val="accent2">
                    <a:lumMod val="60000"/>
                    <a:lumOff val="40000"/>
                    <a:lumMod val="75000"/>
                  </a:schemeClr>
                </a:solidFill>
              </a:ln>
              <a:effectLst/>
              <a:scene3d>
                <a:camera prst="orthographicFront"/>
                <a:lightRig rig="threePt" dir="t"/>
              </a:scene3d>
              <a:sp3d prstMaterial="translucentPowder">
                <a:contourClr>
                  <a:schemeClr val="accent2">
                    <a:lumMod val="60000"/>
                    <a:lumOff val="40000"/>
                    <a:lumMod val="75000"/>
                  </a:schemeClr>
                </a:contourClr>
              </a:sp3d>
            </c:spPr>
            <c:extLst>
              <c:ext xmlns:c16="http://schemas.microsoft.com/office/drawing/2014/chart" uri="{C3380CC4-5D6E-409C-BE32-E72D297353CC}">
                <c16:uniqueId val="{00000033-E9B4-4C7C-85F5-C06107E72A16}"/>
              </c:ext>
            </c:extLst>
          </c:dPt>
          <c:dPt>
            <c:idx val="26"/>
            <c:invertIfNegative val="0"/>
            <c:bubble3D val="0"/>
            <c:spPr>
              <a:solidFill>
                <a:schemeClr val="accent3">
                  <a:lumMod val="60000"/>
                  <a:lumOff val="40000"/>
                </a:schemeClr>
              </a:solidFill>
              <a:ln>
                <a:solidFill>
                  <a:schemeClr val="accent3">
                    <a:lumMod val="60000"/>
                    <a:lumOff val="40000"/>
                    <a:lumMod val="75000"/>
                  </a:schemeClr>
                </a:solidFill>
              </a:ln>
              <a:effectLst/>
              <a:scene3d>
                <a:camera prst="orthographicFront"/>
                <a:lightRig rig="threePt" dir="t"/>
              </a:scene3d>
              <a:sp3d prstMaterial="translucentPowder">
                <a:contourClr>
                  <a:schemeClr val="accent3">
                    <a:lumMod val="60000"/>
                    <a:lumOff val="40000"/>
                    <a:lumMod val="75000"/>
                  </a:schemeClr>
                </a:contourClr>
              </a:sp3d>
            </c:spPr>
            <c:extLst>
              <c:ext xmlns:c16="http://schemas.microsoft.com/office/drawing/2014/chart" uri="{C3380CC4-5D6E-409C-BE32-E72D297353CC}">
                <c16:uniqueId val="{00000035-E9B4-4C7C-85F5-C06107E72A16}"/>
              </c:ext>
            </c:extLst>
          </c:dPt>
          <c:dPt>
            <c:idx val="27"/>
            <c:invertIfNegative val="0"/>
            <c:bubble3D val="0"/>
            <c:spPr>
              <a:solidFill>
                <a:schemeClr val="accent4">
                  <a:lumMod val="60000"/>
                  <a:lumOff val="40000"/>
                </a:schemeClr>
              </a:solidFill>
              <a:ln>
                <a:solidFill>
                  <a:schemeClr val="accent4">
                    <a:lumMod val="60000"/>
                    <a:lumOff val="40000"/>
                    <a:lumMod val="75000"/>
                  </a:schemeClr>
                </a:solidFill>
              </a:ln>
              <a:effectLst/>
              <a:scene3d>
                <a:camera prst="orthographicFront"/>
                <a:lightRig rig="threePt" dir="t"/>
              </a:scene3d>
              <a:sp3d prstMaterial="translucentPowder">
                <a:contourClr>
                  <a:schemeClr val="accent4">
                    <a:lumMod val="60000"/>
                    <a:lumOff val="40000"/>
                    <a:lumMod val="75000"/>
                  </a:schemeClr>
                </a:contourClr>
              </a:sp3d>
            </c:spPr>
            <c:extLst>
              <c:ext xmlns:c16="http://schemas.microsoft.com/office/drawing/2014/chart" uri="{C3380CC4-5D6E-409C-BE32-E72D297353CC}">
                <c16:uniqueId val="{00000037-E9B4-4C7C-85F5-C06107E72A16}"/>
              </c:ext>
            </c:extLst>
          </c:dPt>
          <c:dPt>
            <c:idx val="28"/>
            <c:invertIfNegative val="0"/>
            <c:bubble3D val="0"/>
            <c:spPr>
              <a:solidFill>
                <a:schemeClr val="accent5">
                  <a:lumMod val="60000"/>
                  <a:lumOff val="40000"/>
                </a:schemeClr>
              </a:solidFill>
              <a:ln>
                <a:solidFill>
                  <a:schemeClr val="accent5">
                    <a:lumMod val="60000"/>
                    <a:lumOff val="40000"/>
                    <a:lumMod val="75000"/>
                  </a:schemeClr>
                </a:solidFill>
              </a:ln>
              <a:effectLst/>
              <a:scene3d>
                <a:camera prst="orthographicFront"/>
                <a:lightRig rig="threePt" dir="t"/>
              </a:scene3d>
              <a:sp3d prstMaterial="translucentPowder">
                <a:contourClr>
                  <a:schemeClr val="accent5">
                    <a:lumMod val="60000"/>
                    <a:lumOff val="40000"/>
                    <a:lumMod val="75000"/>
                  </a:schemeClr>
                </a:contourClr>
              </a:sp3d>
            </c:spPr>
            <c:extLst>
              <c:ext xmlns:c16="http://schemas.microsoft.com/office/drawing/2014/chart" uri="{C3380CC4-5D6E-409C-BE32-E72D297353CC}">
                <c16:uniqueId val="{00000039-E9B4-4C7C-85F5-C06107E72A16}"/>
              </c:ext>
            </c:extLst>
          </c:dPt>
          <c:dPt>
            <c:idx val="29"/>
            <c:invertIfNegative val="0"/>
            <c:bubble3D val="0"/>
            <c:spPr>
              <a:solidFill>
                <a:schemeClr val="accent6">
                  <a:lumMod val="60000"/>
                  <a:lumOff val="40000"/>
                </a:schemeClr>
              </a:solidFill>
              <a:ln>
                <a:solidFill>
                  <a:schemeClr val="accent6">
                    <a:lumMod val="60000"/>
                    <a:lumOff val="40000"/>
                    <a:lumMod val="75000"/>
                  </a:schemeClr>
                </a:solidFill>
              </a:ln>
              <a:effectLst/>
              <a:scene3d>
                <a:camera prst="orthographicFront"/>
                <a:lightRig rig="threePt" dir="t"/>
              </a:scene3d>
              <a:sp3d prstMaterial="translucentPowder">
                <a:contourClr>
                  <a:schemeClr val="accent6">
                    <a:lumMod val="60000"/>
                    <a:lumOff val="40000"/>
                    <a:lumMod val="75000"/>
                  </a:schemeClr>
                </a:contourClr>
              </a:sp3d>
            </c:spPr>
            <c:extLst>
              <c:ext xmlns:c16="http://schemas.microsoft.com/office/drawing/2014/chart" uri="{C3380CC4-5D6E-409C-BE32-E72D297353CC}">
                <c16:uniqueId val="{0000003B-E9B4-4C7C-85F5-C06107E72A16}"/>
              </c:ext>
            </c:extLst>
          </c:dPt>
          <c:dPt>
            <c:idx val="30"/>
            <c:invertIfNegative val="0"/>
            <c:bubble3D val="0"/>
            <c:spPr>
              <a:solidFill>
                <a:schemeClr val="accent1">
                  <a:lumMod val="50000"/>
                </a:schemeClr>
              </a:solidFill>
              <a:ln>
                <a:solidFill>
                  <a:schemeClr val="accent1">
                    <a:lumMod val="50000"/>
                    <a:lumMod val="75000"/>
                  </a:schemeClr>
                </a:solidFill>
              </a:ln>
              <a:effectLst/>
              <a:scene3d>
                <a:camera prst="orthographicFront"/>
                <a:lightRig rig="threePt" dir="t"/>
              </a:scene3d>
              <a:sp3d prstMaterial="translucentPowder">
                <a:contourClr>
                  <a:schemeClr val="accent1">
                    <a:lumMod val="50000"/>
                    <a:lumMod val="75000"/>
                  </a:schemeClr>
                </a:contourClr>
              </a:sp3d>
            </c:spPr>
            <c:extLst>
              <c:ext xmlns:c16="http://schemas.microsoft.com/office/drawing/2014/chart" uri="{C3380CC4-5D6E-409C-BE32-E72D297353CC}">
                <c16:uniqueId val="{0000003D-E9B4-4C7C-85F5-C06107E72A16}"/>
              </c:ext>
            </c:extLst>
          </c:dPt>
          <c:dPt>
            <c:idx val="31"/>
            <c:invertIfNegative val="0"/>
            <c:bubble3D val="0"/>
            <c:spPr>
              <a:solidFill>
                <a:schemeClr val="accent2">
                  <a:lumMod val="50000"/>
                </a:schemeClr>
              </a:solidFill>
              <a:ln>
                <a:solidFill>
                  <a:schemeClr val="accent2">
                    <a:lumMod val="50000"/>
                    <a:lumMod val="75000"/>
                  </a:schemeClr>
                </a:solidFill>
              </a:ln>
              <a:effectLst/>
              <a:scene3d>
                <a:camera prst="orthographicFront"/>
                <a:lightRig rig="threePt" dir="t"/>
              </a:scene3d>
              <a:sp3d prstMaterial="translucentPowder">
                <a:contourClr>
                  <a:schemeClr val="accent2">
                    <a:lumMod val="50000"/>
                    <a:lumMod val="75000"/>
                  </a:schemeClr>
                </a:contourClr>
              </a:sp3d>
            </c:spPr>
            <c:extLst>
              <c:ext xmlns:c16="http://schemas.microsoft.com/office/drawing/2014/chart" uri="{C3380CC4-5D6E-409C-BE32-E72D297353CC}">
                <c16:uniqueId val="{0000003F-E9B4-4C7C-85F5-C06107E72A16}"/>
              </c:ext>
            </c:extLst>
          </c:dPt>
          <c:cat>
            <c:strRef>
              <c:f>'161106'!$J$3:$J$34</c:f>
              <c:strCache>
                <c:ptCount val="32"/>
                <c:pt idx="0">
                  <c:v>Sadang</c:v>
                </c:pt>
                <c:pt idx="1">
                  <c:v>Jamsil</c:v>
                </c:pt>
                <c:pt idx="2">
                  <c:v>Silim</c:v>
                </c:pt>
                <c:pt idx="3">
                  <c:v>Guro Digital Complex</c:v>
                </c:pt>
                <c:pt idx="4">
                  <c:v>Suwon</c:v>
                </c:pt>
                <c:pt idx="5">
                  <c:v>Sindorim</c:v>
                </c:pt>
                <c:pt idx="6">
                  <c:v>Suyu</c:v>
                </c:pt>
                <c:pt idx="7">
                  <c:v>Gangnam</c:v>
                </c:pt>
                <c:pt idx="8">
                  <c:v>Seoul Nat'l Univ.</c:v>
                </c:pt>
                <c:pt idx="9">
                  <c:v>Yangjae</c:v>
                </c:pt>
                <c:pt idx="10">
                  <c:v>Bucheon</c:v>
                </c:pt>
                <c:pt idx="11">
                  <c:v>Gangbyeon</c:v>
                </c:pt>
                <c:pt idx="12">
                  <c:v>Seoul</c:v>
                </c:pt>
                <c:pt idx="13">
                  <c:v>Hongik Univ.</c:v>
                </c:pt>
                <c:pt idx="14">
                  <c:v>Bupyeong</c:v>
                </c:pt>
                <c:pt idx="15">
                  <c:v>Yeongdeungpo</c:v>
                </c:pt>
                <c:pt idx="16">
                  <c:v>Sinchon</c:v>
                </c:pt>
                <c:pt idx="17">
                  <c:v>Samsung</c:v>
                </c:pt>
                <c:pt idx="18">
                  <c:v>Gasan Digital Complex</c:v>
                </c:pt>
                <c:pt idx="19">
                  <c:v>Konkuk University</c:v>
                </c:pt>
                <c:pt idx="20">
                  <c:v>Univ. of Education</c:v>
                </c:pt>
                <c:pt idx="21">
                  <c:v>Express Bus Terminal</c:v>
                </c:pt>
                <c:pt idx="22">
                  <c:v>Seolleung</c:v>
                </c:pt>
                <c:pt idx="23">
                  <c:v>Apgujeong</c:v>
                </c:pt>
                <c:pt idx="24">
                  <c:v>Gwanghwamun</c:v>
                </c:pt>
                <c:pt idx="25">
                  <c:v>Hyehwa</c:v>
                </c:pt>
                <c:pt idx="26">
                  <c:v>Euljiro 1(il)-ga</c:v>
                </c:pt>
                <c:pt idx="27">
                  <c:v>Yeonsinnae</c:v>
                </c:pt>
                <c:pt idx="28">
                  <c:v>Jonggak</c:v>
                </c:pt>
                <c:pt idx="29">
                  <c:v>Yeoksam</c:v>
                </c:pt>
                <c:pt idx="30">
                  <c:v>Chungmuro</c:v>
                </c:pt>
                <c:pt idx="31">
                  <c:v>Myeong-dong</c:v>
                </c:pt>
              </c:strCache>
            </c:strRef>
          </c:cat>
          <c:val>
            <c:numRef>
              <c:f>'161106'!$O$3:$O$34</c:f>
              <c:numCache>
                <c:formatCode>General</c:formatCode>
                <c:ptCount val="32"/>
                <c:pt idx="0">
                  <c:v>37.46</c:v>
                </c:pt>
                <c:pt idx="1">
                  <c:v>36.647688240000001</c:v>
                </c:pt>
                <c:pt idx="2">
                  <c:v>40.189004490000002</c:v>
                </c:pt>
                <c:pt idx="3">
                  <c:v>36.594301719999997</c:v>
                </c:pt>
                <c:pt idx="4">
                  <c:v>49.814210879999997</c:v>
                </c:pt>
                <c:pt idx="5">
                  <c:v>32.840154869999999</c:v>
                </c:pt>
                <c:pt idx="6">
                  <c:v>40.45444938</c:v>
                </c:pt>
                <c:pt idx="7">
                  <c:v>14.05208139</c:v>
                </c:pt>
                <c:pt idx="8">
                  <c:v>29.90407974</c:v>
                </c:pt>
                <c:pt idx="9">
                  <c:v>26.75607316</c:v>
                </c:pt>
                <c:pt idx="10">
                  <c:v>32.95644437</c:v>
                </c:pt>
                <c:pt idx="11">
                  <c:v>33.45902796</c:v>
                </c:pt>
                <c:pt idx="12">
                  <c:v>14.78377173</c:v>
                </c:pt>
                <c:pt idx="13">
                  <c:v>16.86386997</c:v>
                </c:pt>
                <c:pt idx="14">
                  <c:v>21.78366278</c:v>
                </c:pt>
                <c:pt idx="15">
                  <c:v>19.006104659999998</c:v>
                </c:pt>
                <c:pt idx="16">
                  <c:v>15.96872465</c:v>
                </c:pt>
                <c:pt idx="17">
                  <c:v>11.13286237</c:v>
                </c:pt>
                <c:pt idx="18">
                  <c:v>11.20572181</c:v>
                </c:pt>
                <c:pt idx="19">
                  <c:v>11.7967827</c:v>
                </c:pt>
                <c:pt idx="20">
                  <c:v>10.16451473</c:v>
                </c:pt>
                <c:pt idx="21">
                  <c:v>8.5261712840000001</c:v>
                </c:pt>
                <c:pt idx="22">
                  <c:v>7.5341439750000001</c:v>
                </c:pt>
                <c:pt idx="23">
                  <c:v>11.5766559</c:v>
                </c:pt>
                <c:pt idx="24">
                  <c:v>12.503980889999999</c:v>
                </c:pt>
                <c:pt idx="25">
                  <c:v>8.5064089379999999</c:v>
                </c:pt>
                <c:pt idx="26">
                  <c:v>6.8013486619999997</c:v>
                </c:pt>
                <c:pt idx="27">
                  <c:v>9.8888006350000008</c:v>
                </c:pt>
                <c:pt idx="28">
                  <c:v>7.1919013090000004</c:v>
                </c:pt>
                <c:pt idx="29">
                  <c:v>3.678527173</c:v>
                </c:pt>
                <c:pt idx="30">
                  <c:v>2.6729051039999998</c:v>
                </c:pt>
                <c:pt idx="31">
                  <c:v>2.5959383279999999</c:v>
                </c:pt>
              </c:numCache>
            </c:numRef>
          </c:val>
          <c:extLst>
            <c:ext xmlns:c16="http://schemas.microsoft.com/office/drawing/2014/chart" uri="{C3380CC4-5D6E-409C-BE32-E72D297353CC}">
              <c16:uniqueId val="{00000040-E9B4-4C7C-85F5-C06107E72A16}"/>
            </c:ext>
          </c:extLst>
        </c:ser>
        <c:dLbls>
          <c:showLegendKey val="0"/>
          <c:showVal val="0"/>
          <c:showCatName val="0"/>
          <c:showSerName val="0"/>
          <c:showPercent val="0"/>
          <c:showBubbleSize val="0"/>
        </c:dLbls>
        <c:gapWidth val="150"/>
        <c:shape val="box"/>
        <c:axId val="1746288687"/>
        <c:axId val="1746287439"/>
        <c:axId val="0"/>
      </c:bar3DChart>
      <c:catAx>
        <c:axId val="174628868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00" b="0" i="0" u="none" strike="noStrike" kern="1200" baseline="0">
                <a:solidFill>
                  <a:schemeClr val="tx1">
                    <a:lumMod val="50000"/>
                    <a:lumOff val="50000"/>
                  </a:schemeClr>
                </a:solidFill>
                <a:latin typeface="+mn-lt"/>
                <a:ea typeface="+mn-ea"/>
                <a:cs typeface="+mn-cs"/>
              </a:defRPr>
            </a:pPr>
            <a:endParaRPr lang="ko-KR"/>
          </a:p>
        </c:txPr>
        <c:crossAx val="1746287439"/>
        <c:crosses val="autoZero"/>
        <c:auto val="1"/>
        <c:lblAlgn val="ctr"/>
        <c:lblOffset val="100"/>
        <c:noMultiLvlLbl val="0"/>
      </c:catAx>
      <c:valAx>
        <c:axId val="1746287439"/>
        <c:scaling>
          <c:orientation val="minMax"/>
        </c:scaling>
        <c:delete val="0"/>
        <c:axPos val="l"/>
        <c:majorGridlines>
          <c:spPr>
            <a:ln w="9525" cap="flat" cmpd="sng" algn="ctr">
              <a:solidFill>
                <a:schemeClr val="tx1">
                  <a:lumMod val="5000"/>
                  <a:lumOff val="95000"/>
                </a:schemeClr>
              </a:solidFill>
              <a:round/>
            </a:ln>
            <a:effectLst/>
          </c:spPr>
        </c:majorGridlines>
        <c:title>
          <c:tx>
            <c:rich>
              <a:bodyPr rot="0" spcFirstLastPara="1" vertOverflow="ellipsis" wrap="square" anchor="ctr" anchorCtr="1"/>
              <a:lstStyle/>
              <a:p>
                <a:pPr>
                  <a:defRPr sz="600" b="0" i="0" u="none" strike="noStrike" kern="1200" baseline="0">
                    <a:solidFill>
                      <a:schemeClr val="tx1">
                        <a:lumMod val="50000"/>
                        <a:lumOff val="50000"/>
                      </a:schemeClr>
                    </a:solidFill>
                    <a:latin typeface="+mn-lt"/>
                    <a:ea typeface="+mn-ea"/>
                    <a:cs typeface="+mn-cs"/>
                  </a:defRPr>
                </a:pPr>
                <a:r>
                  <a:rPr lang="en-US" sz="600"/>
                  <a:t>rate(%)</a:t>
                </a:r>
                <a:endParaRPr lang="ko-KR" sz="600"/>
              </a:p>
            </c:rich>
          </c:tx>
          <c:layout>
            <c:manualLayout>
              <c:xMode val="edge"/>
              <c:yMode val="edge"/>
              <c:x val="8.7969931945252617E-3"/>
              <c:y val="1.6619934377753103E-2"/>
            </c:manualLayout>
          </c:layout>
          <c:overlay val="0"/>
          <c:spPr>
            <a:noFill/>
            <a:ln>
              <a:noFill/>
            </a:ln>
            <a:effectLst/>
          </c:spPr>
          <c:txPr>
            <a:bodyPr rot="0" spcFirstLastPara="1" vertOverflow="ellipsis" wrap="square" anchor="ctr" anchorCtr="1"/>
            <a:lstStyle/>
            <a:p>
              <a:pPr>
                <a:defRPr sz="600" b="0" i="0" u="none" strike="noStrike" kern="1200" baseline="0">
                  <a:solidFill>
                    <a:schemeClr val="tx1">
                      <a:lumMod val="50000"/>
                      <a:lumOff val="50000"/>
                    </a:schemeClr>
                  </a:solidFill>
                  <a:latin typeface="+mn-lt"/>
                  <a:ea typeface="+mn-ea"/>
                  <a:cs typeface="+mn-cs"/>
                </a:defRPr>
              </a:pPr>
              <a:endParaRPr lang="ko-K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tx1">
                    <a:lumMod val="50000"/>
                    <a:lumOff val="50000"/>
                  </a:schemeClr>
                </a:solidFill>
                <a:latin typeface="+mn-lt"/>
                <a:ea typeface="+mn-ea"/>
                <a:cs typeface="+mn-cs"/>
              </a:defRPr>
            </a:pPr>
            <a:endParaRPr lang="ko-KR"/>
          </a:p>
        </c:txPr>
        <c:crossAx val="17462886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A18EE0-5108-47B9-8640-177F3D351274}"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1023999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18EE0-5108-47B9-8640-177F3D351274}"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9981213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A18EE0-5108-47B9-8640-177F3D351274}"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3934088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A18EE0-5108-47B9-8640-177F3D351274}" type="datetimeFigureOut">
              <a:rPr lang="en-US" smtClean="0"/>
              <a:t>12/28/2016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2717987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A18EE0-5108-47B9-8640-177F3D351274}" type="datetimeFigureOut">
              <a:rPr lang="en-US" smtClean="0"/>
              <a:t>12/28/2016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3742577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A18EE0-5108-47B9-8640-177F3D351274}" type="datetimeFigureOut">
              <a:rPr lang="en-US" smtClean="0"/>
              <a:t>12/28/2016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2876244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A18EE0-5108-47B9-8640-177F3D351274}" type="datetimeFigureOut">
              <a:rPr lang="en-US" smtClean="0"/>
              <a:t>12/28/2016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1189677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A18EE0-5108-47B9-8640-177F3D351274}" type="datetimeFigureOut">
              <a:rPr lang="en-US" smtClean="0"/>
              <a:t>12/28/2016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2172389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A18EE0-5108-47B9-8640-177F3D351274}" type="datetimeFigureOut">
              <a:rPr lang="en-US" smtClean="0"/>
              <a:t>12/28/2016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805095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18EE0-5108-47B9-8640-177F3D351274}"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18644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18EE0-5108-47B9-8640-177F3D351274}"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DD15E-3A8B-4ECD-8F0C-2F9C2F7B3DBD}" type="slidenum">
              <a:rPr lang="en-US" smtClean="0"/>
              <a:t>‹#›</a:t>
            </a:fld>
            <a:endParaRPr lang="en-US"/>
          </a:p>
        </p:txBody>
      </p:sp>
    </p:spTree>
    <p:extLst>
      <p:ext uri="{BB962C8B-B14F-4D97-AF65-F5344CB8AC3E}">
        <p14:creationId xmlns:p14="http://schemas.microsoft.com/office/powerpoint/2010/main" val="1710280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0D7EBE-4DCA-4A6F-B5A4-4FDD9DC8A13A}"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2329359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0D7EBE-4DCA-4A6F-B5A4-4FDD9DC8A13A}"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3441607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0D7EBE-4DCA-4A6F-B5A4-4FDD9DC8A13A}"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478518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0D7EBE-4DCA-4A6F-B5A4-4FDD9DC8A13A}" type="datetimeFigureOut">
              <a:rPr lang="en-US" smtClean="0"/>
              <a:t>12/28/2016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1228907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0D7EBE-4DCA-4A6F-B5A4-4FDD9DC8A13A}" type="datetimeFigureOut">
              <a:rPr lang="en-US" smtClean="0"/>
              <a:t>12/28/2016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42899859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0D7EBE-4DCA-4A6F-B5A4-4FDD9DC8A13A}" type="datetimeFigureOut">
              <a:rPr lang="en-US" smtClean="0"/>
              <a:t>12/28/2016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3196438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0D7EBE-4DCA-4A6F-B5A4-4FDD9DC8A13A}" type="datetimeFigureOut">
              <a:rPr lang="en-US" smtClean="0"/>
              <a:t>12/28/2016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12579536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0D7EBE-4DCA-4A6F-B5A4-4FDD9DC8A13A}" type="datetimeFigureOut">
              <a:rPr lang="en-US" smtClean="0"/>
              <a:t>12/28/2016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3465040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0D7EBE-4DCA-4A6F-B5A4-4FDD9DC8A13A}" type="datetimeFigureOut">
              <a:rPr lang="en-US" smtClean="0"/>
              <a:t>12/28/2016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1662124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0D7EBE-4DCA-4A6F-B5A4-4FDD9DC8A13A}"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9086143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0D7EBE-4DCA-4A6F-B5A4-4FDD9DC8A13A}" type="datetimeFigureOut">
              <a:rPr lang="en-US" smtClean="0"/>
              <a:t>12/28/2016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663053-C21C-465C-BF81-E47EF7ADA2A7}" type="slidenum">
              <a:rPr lang="en-US" smtClean="0"/>
              <a:t>‹#›</a:t>
            </a:fld>
            <a:endParaRPr lang="en-US"/>
          </a:p>
        </p:txBody>
      </p:sp>
    </p:spTree>
    <p:extLst>
      <p:ext uri="{BB962C8B-B14F-4D97-AF65-F5344CB8AC3E}">
        <p14:creationId xmlns:p14="http://schemas.microsoft.com/office/powerpoint/2010/main" val="2229848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18EE0-5108-47B9-8640-177F3D351274}" type="datetimeFigureOut">
              <a:rPr lang="en-US" smtClean="0"/>
              <a:t>12/28/2016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EDD15E-3A8B-4ECD-8F0C-2F9C2F7B3DBD}"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49238" y="5390996"/>
            <a:ext cx="1606550" cy="1386043"/>
          </a:xfrm>
          <a:prstGeom prst="rect">
            <a:avLst/>
          </a:prstGeom>
        </p:spPr>
      </p:pic>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200775" y="6229350"/>
            <a:ext cx="2571750" cy="628650"/>
          </a:xfrm>
          <a:prstGeom prst="rect">
            <a:avLst/>
          </a:prstGeom>
        </p:spPr>
      </p:pic>
    </p:spTree>
    <p:extLst>
      <p:ext uri="{BB962C8B-B14F-4D97-AF65-F5344CB8AC3E}">
        <p14:creationId xmlns:p14="http://schemas.microsoft.com/office/powerpoint/2010/main" val="4059937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0D7EBE-4DCA-4A6F-B5A4-4FDD9DC8A13A}" type="datetimeFigureOut">
              <a:rPr lang="en-US" smtClean="0"/>
              <a:t>12/28/2016</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663053-C21C-465C-BF81-E47EF7ADA2A7}" type="slidenum">
              <a:rPr lang="en-US" smtClean="0"/>
              <a:t>‹#›</a:t>
            </a:fld>
            <a:endParaRPr lang="en-US"/>
          </a:p>
        </p:txBody>
      </p:sp>
    </p:spTree>
    <p:extLst>
      <p:ext uri="{BB962C8B-B14F-4D97-AF65-F5344CB8AC3E}">
        <p14:creationId xmlns:p14="http://schemas.microsoft.com/office/powerpoint/2010/main" val="905278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10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62" name="내용 개체 틀 4"/>
          <p:cNvSpPr txBox="1">
            <a:spLocks/>
          </p:cNvSpPr>
          <p:nvPr/>
        </p:nvSpPr>
        <p:spPr>
          <a:xfrm>
            <a:off x="-260688" y="-265884"/>
            <a:ext cx="9637100" cy="1284399"/>
          </a:xfrm>
          <a:prstGeom prst="rect">
            <a:avLst/>
          </a:prstGeom>
        </p:spPr>
        <p:txBody>
          <a:bodyPr vert="horz" lIns="401193" tIns="200597" rIns="401193" bIns="200597" rtlCol="0">
            <a:noAutofit/>
          </a:bodyPr>
          <a:lstStyle>
            <a:lvl1pPr marL="0" indent="0" algn="ctr" defTabSz="4011930" rtl="0" eaLnBrk="1" latinLnBrk="1" hangingPunct="1">
              <a:spcBef>
                <a:spcPct val="20000"/>
              </a:spcBef>
              <a:buFont typeface="Arial" panose="020B0604020202020204" pitchFamily="34" charset="0"/>
              <a:buNone/>
              <a:defRPr sz="14000" kern="1200">
                <a:solidFill>
                  <a:schemeClr val="tx1">
                    <a:tint val="75000"/>
                  </a:schemeClr>
                </a:solidFill>
                <a:latin typeface="+mn-lt"/>
                <a:ea typeface="+mn-ea"/>
                <a:cs typeface="+mn-cs"/>
              </a:defRPr>
            </a:lvl1pPr>
            <a:lvl2pPr marL="2005965" indent="0" algn="ctr" defTabSz="4011930" rtl="0" eaLnBrk="1" latinLnBrk="1" hangingPunct="1">
              <a:spcBef>
                <a:spcPct val="20000"/>
              </a:spcBef>
              <a:buFont typeface="Arial" panose="020B0604020202020204" pitchFamily="34" charset="0"/>
              <a:buNone/>
              <a:defRPr sz="12300" kern="1200">
                <a:solidFill>
                  <a:schemeClr val="tx1">
                    <a:tint val="75000"/>
                  </a:schemeClr>
                </a:solidFill>
                <a:latin typeface="+mn-lt"/>
                <a:ea typeface="+mn-ea"/>
                <a:cs typeface="+mn-cs"/>
              </a:defRPr>
            </a:lvl2pPr>
            <a:lvl3pPr marL="4011930" indent="0" algn="ctr" defTabSz="4011930" rtl="0" eaLnBrk="1" latinLnBrk="1" hangingPunct="1">
              <a:spcBef>
                <a:spcPct val="20000"/>
              </a:spcBef>
              <a:buFont typeface="Arial" panose="020B0604020202020204" pitchFamily="34" charset="0"/>
              <a:buNone/>
              <a:defRPr sz="10500" kern="1200">
                <a:solidFill>
                  <a:schemeClr val="tx1">
                    <a:tint val="75000"/>
                  </a:schemeClr>
                </a:solidFill>
                <a:latin typeface="+mn-lt"/>
                <a:ea typeface="+mn-ea"/>
                <a:cs typeface="+mn-cs"/>
              </a:defRPr>
            </a:lvl3pPr>
            <a:lvl4pPr marL="6017895" indent="0" algn="ctr" defTabSz="4011930" rtl="0" eaLnBrk="1" latinLnBrk="1" hangingPunct="1">
              <a:spcBef>
                <a:spcPct val="20000"/>
              </a:spcBef>
              <a:buFont typeface="Arial" panose="020B0604020202020204" pitchFamily="34" charset="0"/>
              <a:buNone/>
              <a:defRPr sz="8800" kern="1200">
                <a:solidFill>
                  <a:schemeClr val="tx1">
                    <a:tint val="75000"/>
                  </a:schemeClr>
                </a:solidFill>
                <a:latin typeface="+mn-lt"/>
                <a:ea typeface="+mn-ea"/>
                <a:cs typeface="+mn-cs"/>
              </a:defRPr>
            </a:lvl4pPr>
            <a:lvl5pPr marL="8023860" indent="0" algn="ctr" defTabSz="4011930" rtl="0" eaLnBrk="1" latinLnBrk="1" hangingPunct="1">
              <a:spcBef>
                <a:spcPct val="20000"/>
              </a:spcBef>
              <a:buFont typeface="Arial" panose="020B0604020202020204" pitchFamily="34" charset="0"/>
              <a:buNone/>
              <a:defRPr sz="8800" kern="1200">
                <a:solidFill>
                  <a:schemeClr val="tx1">
                    <a:tint val="75000"/>
                  </a:schemeClr>
                </a:solidFill>
                <a:latin typeface="+mn-lt"/>
                <a:ea typeface="+mn-ea"/>
                <a:cs typeface="+mn-cs"/>
              </a:defRPr>
            </a:lvl5pPr>
            <a:lvl6pPr marL="10029825" indent="0" algn="ctr" defTabSz="4011930" rtl="0" eaLnBrk="1" latinLnBrk="1" hangingPunct="1">
              <a:spcBef>
                <a:spcPct val="20000"/>
              </a:spcBef>
              <a:buFont typeface="Arial" panose="020B0604020202020204" pitchFamily="34" charset="0"/>
              <a:buNone/>
              <a:defRPr sz="8800" kern="1200">
                <a:solidFill>
                  <a:schemeClr val="tx1">
                    <a:tint val="75000"/>
                  </a:schemeClr>
                </a:solidFill>
                <a:latin typeface="+mn-lt"/>
                <a:ea typeface="+mn-ea"/>
                <a:cs typeface="+mn-cs"/>
              </a:defRPr>
            </a:lvl6pPr>
            <a:lvl7pPr marL="12035790" indent="0" algn="ctr" defTabSz="4011930" rtl="0" eaLnBrk="1" latinLnBrk="1" hangingPunct="1">
              <a:spcBef>
                <a:spcPct val="20000"/>
              </a:spcBef>
              <a:buFont typeface="Arial" panose="020B0604020202020204" pitchFamily="34" charset="0"/>
              <a:buNone/>
              <a:defRPr sz="8800" kern="1200">
                <a:solidFill>
                  <a:schemeClr val="tx1">
                    <a:tint val="75000"/>
                  </a:schemeClr>
                </a:solidFill>
                <a:latin typeface="+mn-lt"/>
                <a:ea typeface="+mn-ea"/>
                <a:cs typeface="+mn-cs"/>
              </a:defRPr>
            </a:lvl7pPr>
            <a:lvl8pPr marL="14041755" indent="0" algn="ctr" defTabSz="4011930" rtl="0" eaLnBrk="1" latinLnBrk="1" hangingPunct="1">
              <a:spcBef>
                <a:spcPct val="20000"/>
              </a:spcBef>
              <a:buFont typeface="Arial" panose="020B0604020202020204" pitchFamily="34" charset="0"/>
              <a:buNone/>
              <a:defRPr sz="8800" kern="1200">
                <a:solidFill>
                  <a:schemeClr val="tx1">
                    <a:tint val="75000"/>
                  </a:schemeClr>
                </a:solidFill>
                <a:latin typeface="+mn-lt"/>
                <a:ea typeface="+mn-ea"/>
                <a:cs typeface="+mn-cs"/>
              </a:defRPr>
            </a:lvl8pPr>
            <a:lvl9pPr marL="16047720" indent="0" algn="ctr" defTabSz="4011930" rtl="0" eaLnBrk="1" latinLnBrk="1" hangingPunct="1">
              <a:spcBef>
                <a:spcPct val="20000"/>
              </a:spcBef>
              <a:buFont typeface="Arial" panose="020B0604020202020204" pitchFamily="34" charset="0"/>
              <a:buNone/>
              <a:defRPr sz="8800" kern="1200">
                <a:solidFill>
                  <a:schemeClr val="tx1">
                    <a:tint val="75000"/>
                  </a:schemeClr>
                </a:solidFill>
                <a:latin typeface="+mn-lt"/>
                <a:ea typeface="+mn-ea"/>
                <a:cs typeface="+mn-cs"/>
              </a:defRPr>
            </a:lvl9pPr>
          </a:lstStyle>
          <a:p>
            <a:endParaRPr lang="en-US" altLang="ko-KR" sz="800" b="1" dirty="0" smtClean="0">
              <a:solidFill>
                <a:schemeClr val="tx2"/>
              </a:solidFill>
              <a:latin typeface="Arial Unicode MS" pitchFamily="50" charset="-127"/>
              <a:ea typeface="Arial Unicode MS" pitchFamily="50" charset="-127"/>
              <a:cs typeface="Arial Unicode MS" pitchFamily="50" charset="-127"/>
            </a:endParaRPr>
          </a:p>
          <a:p>
            <a:r>
              <a:rPr lang="en-US" altLang="ko-KR" sz="1600" b="1" dirty="0">
                <a:solidFill>
                  <a:schemeClr val="tx2"/>
                </a:solidFill>
                <a:latin typeface="Arial Unicode MS" pitchFamily="50" charset="-127"/>
                <a:ea typeface="Arial Unicode MS" pitchFamily="50" charset="-127"/>
                <a:cs typeface="Arial Unicode MS" pitchFamily="50" charset="-127"/>
              </a:rPr>
              <a:t>Efficiency Assessment of Transit Transfer Stations using Data Envelopment Analysis Model based on Smart Card Data</a:t>
            </a:r>
          </a:p>
        </p:txBody>
      </p:sp>
      <p:sp>
        <p:nvSpPr>
          <p:cNvPr id="63" name="직사각형 62"/>
          <p:cNvSpPr/>
          <p:nvPr/>
        </p:nvSpPr>
        <p:spPr>
          <a:xfrm>
            <a:off x="90805" y="100847"/>
            <a:ext cx="8934661" cy="10319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800"/>
          </a:p>
        </p:txBody>
      </p:sp>
      <p:sp>
        <p:nvSpPr>
          <p:cNvPr id="64" name="직사각형 63"/>
          <p:cNvSpPr/>
          <p:nvPr/>
        </p:nvSpPr>
        <p:spPr>
          <a:xfrm>
            <a:off x="8170585" y="872522"/>
            <a:ext cx="864344" cy="261610"/>
          </a:xfrm>
          <a:prstGeom prst="rect">
            <a:avLst/>
          </a:prstGeom>
          <a:solidFill>
            <a:schemeClr val="accent1"/>
          </a:solidFill>
        </p:spPr>
        <p:txBody>
          <a:bodyPr wrap="square" anchor="ctr">
            <a:spAutoFit/>
          </a:bodyPr>
          <a:lstStyle/>
          <a:p>
            <a:pPr algn="ctr"/>
            <a:r>
              <a:rPr lang="en-US" altLang="ko-KR" sz="1050" b="1" dirty="0" smtClean="0">
                <a:solidFill>
                  <a:schemeClr val="bg1"/>
                </a:solidFill>
                <a:latin typeface="Franklin Gothic Medium" pitchFamily="34" charset="0"/>
                <a:cs typeface="Arial" pitchFamily="34" charset="0"/>
              </a:rPr>
              <a:t>17-06648</a:t>
            </a:r>
            <a:endParaRPr lang="ko-KR" altLang="en-US" sz="2000" dirty="0">
              <a:solidFill>
                <a:schemeClr val="bg1"/>
              </a:solidFill>
            </a:endParaRPr>
          </a:p>
        </p:txBody>
      </p:sp>
      <p:sp>
        <p:nvSpPr>
          <p:cNvPr id="65" name="직사각형 64"/>
          <p:cNvSpPr/>
          <p:nvPr/>
        </p:nvSpPr>
        <p:spPr>
          <a:xfrm>
            <a:off x="-1956320" y="813836"/>
            <a:ext cx="11810227" cy="318998"/>
          </a:xfrm>
          <a:prstGeom prst="rect">
            <a:avLst/>
          </a:prstGeom>
        </p:spPr>
        <p:txBody>
          <a:bodyPr wrap="square">
            <a:spAutoFit/>
          </a:bodyPr>
          <a:lstStyle/>
          <a:p>
            <a:pPr indent="1181100" algn="ctr">
              <a:lnSpc>
                <a:spcPct val="150000"/>
              </a:lnSpc>
              <a:spcBef>
                <a:spcPct val="20000"/>
              </a:spcBef>
            </a:pPr>
            <a:r>
              <a:rPr lang="en-US" altLang="ko-KR" sz="1100" dirty="0" smtClean="0">
                <a:solidFill>
                  <a:prstClr val="black"/>
                </a:solidFill>
                <a:latin typeface="Franklin Gothic Medium" pitchFamily="34" charset="0"/>
                <a:cs typeface="Arial" pitchFamily="34" charset="0"/>
              </a:rPr>
              <a:t>Seoul </a:t>
            </a:r>
            <a:r>
              <a:rPr lang="en-US" altLang="ko-KR" sz="1100" dirty="0">
                <a:solidFill>
                  <a:prstClr val="black"/>
                </a:solidFill>
                <a:latin typeface="Franklin Gothic Medium" pitchFamily="34" charset="0"/>
                <a:cs typeface="Arial" pitchFamily="34" charset="0"/>
              </a:rPr>
              <a:t>National University, </a:t>
            </a:r>
            <a:r>
              <a:rPr lang="en-US" altLang="ko-KR" sz="1100" dirty="0" smtClean="0">
                <a:solidFill>
                  <a:prstClr val="black"/>
                </a:solidFill>
                <a:latin typeface="Franklin Gothic Medium" pitchFamily="34" charset="0"/>
                <a:cs typeface="Arial" pitchFamily="34" charset="0"/>
              </a:rPr>
              <a:t>South Korea</a:t>
            </a:r>
            <a:endParaRPr lang="ko-KR" altLang="en-US" sz="600" dirty="0"/>
          </a:p>
        </p:txBody>
      </p:sp>
      <p:grpSp>
        <p:nvGrpSpPr>
          <p:cNvPr id="66" name="그룹 65"/>
          <p:cNvGrpSpPr/>
          <p:nvPr/>
        </p:nvGrpSpPr>
        <p:grpSpPr>
          <a:xfrm>
            <a:off x="672469" y="596842"/>
            <a:ext cx="7736803" cy="261610"/>
            <a:chOff x="7492070" y="4763476"/>
            <a:chExt cx="21743986" cy="367350"/>
          </a:xfrm>
        </p:grpSpPr>
        <p:sp>
          <p:nvSpPr>
            <p:cNvPr id="67" name="직사각형 66"/>
            <p:cNvSpPr/>
            <p:nvPr/>
          </p:nvSpPr>
          <p:spPr>
            <a:xfrm>
              <a:off x="7492070" y="4763476"/>
              <a:ext cx="2649945" cy="367350"/>
            </a:xfrm>
            <a:prstGeom prst="rect">
              <a:avLst/>
            </a:prstGeom>
          </p:spPr>
          <p:txBody>
            <a:bodyPr wrap="none">
              <a:spAutoFit/>
            </a:bodyPr>
            <a:lstStyle/>
            <a:p>
              <a:pPr algn="ctr"/>
              <a:r>
                <a:rPr lang="en-US" altLang="ko-KR" sz="1050" dirty="0" err="1" smtClean="0">
                  <a:solidFill>
                    <a:prstClr val="black"/>
                  </a:solidFill>
                  <a:latin typeface="Franklin Gothic Medium" pitchFamily="34" charset="0"/>
                  <a:cs typeface="Arial" pitchFamily="34" charset="0"/>
                </a:rPr>
                <a:t>Eun</a:t>
              </a:r>
              <a:r>
                <a:rPr lang="en-US" altLang="ko-KR" sz="1050" dirty="0" smtClean="0">
                  <a:solidFill>
                    <a:prstClr val="black"/>
                  </a:solidFill>
                  <a:latin typeface="Franklin Gothic Medium" pitchFamily="34" charset="0"/>
                  <a:cs typeface="Arial" pitchFamily="34" charset="0"/>
                </a:rPr>
                <a:t> </a:t>
              </a:r>
              <a:r>
                <a:rPr lang="en-US" altLang="ko-KR" sz="1050" dirty="0" err="1" smtClean="0">
                  <a:solidFill>
                    <a:prstClr val="black"/>
                  </a:solidFill>
                  <a:latin typeface="Franklin Gothic Medium" pitchFamily="34" charset="0"/>
                  <a:cs typeface="Arial" pitchFamily="34" charset="0"/>
                </a:rPr>
                <a:t>Hak</a:t>
              </a:r>
              <a:r>
                <a:rPr lang="en-US" altLang="ko-KR" sz="1050" dirty="0" smtClean="0">
                  <a:solidFill>
                    <a:prstClr val="black"/>
                  </a:solidFill>
                  <a:latin typeface="Franklin Gothic Medium" pitchFamily="34" charset="0"/>
                  <a:cs typeface="Arial" pitchFamily="34" charset="0"/>
                </a:rPr>
                <a:t> Lee</a:t>
              </a:r>
              <a:endParaRPr lang="ko-KR" altLang="en-US" sz="200" dirty="0"/>
            </a:p>
          </p:txBody>
        </p:sp>
        <p:sp>
          <p:nvSpPr>
            <p:cNvPr id="68" name="직사각형 67"/>
            <p:cNvSpPr/>
            <p:nvPr/>
          </p:nvSpPr>
          <p:spPr>
            <a:xfrm>
              <a:off x="26203169" y="4763476"/>
              <a:ext cx="3032887" cy="356546"/>
            </a:xfrm>
            <a:prstGeom prst="rect">
              <a:avLst/>
            </a:prstGeom>
          </p:spPr>
          <p:txBody>
            <a:bodyPr wrap="none">
              <a:spAutoFit/>
            </a:bodyPr>
            <a:lstStyle/>
            <a:p>
              <a:pPr algn="ctr"/>
              <a:r>
                <a:rPr lang="en-US" altLang="ko-KR" sz="1050" dirty="0" smtClean="0">
                  <a:solidFill>
                    <a:prstClr val="black"/>
                  </a:solidFill>
                  <a:latin typeface="Franklin Gothic Medium" pitchFamily="34" charset="0"/>
                  <a:cs typeface="Arial" pitchFamily="34" charset="0"/>
                </a:rPr>
                <a:t>Dong-</a:t>
              </a:r>
              <a:r>
                <a:rPr lang="en-US" altLang="ko-KR" sz="1050" dirty="0" err="1" smtClean="0">
                  <a:solidFill>
                    <a:prstClr val="black"/>
                  </a:solidFill>
                  <a:latin typeface="Franklin Gothic Medium" pitchFamily="34" charset="0"/>
                  <a:cs typeface="Arial" pitchFamily="34" charset="0"/>
                </a:rPr>
                <a:t>Kyu</a:t>
              </a:r>
              <a:r>
                <a:rPr lang="en-US" altLang="ko-KR" sz="1050" dirty="0" smtClean="0">
                  <a:solidFill>
                    <a:prstClr val="black"/>
                  </a:solidFill>
                  <a:latin typeface="Franklin Gothic Medium" pitchFamily="34" charset="0"/>
                  <a:cs typeface="Arial" pitchFamily="34" charset="0"/>
                </a:rPr>
                <a:t> Kim*</a:t>
              </a:r>
              <a:endParaRPr lang="ko-KR" altLang="en-US" sz="200" dirty="0"/>
            </a:p>
          </p:txBody>
        </p:sp>
        <p:sp>
          <p:nvSpPr>
            <p:cNvPr id="69" name="직사각형 68"/>
            <p:cNvSpPr/>
            <p:nvPr/>
          </p:nvSpPr>
          <p:spPr>
            <a:xfrm>
              <a:off x="20123731" y="4763476"/>
              <a:ext cx="3370772" cy="356546"/>
            </a:xfrm>
            <a:prstGeom prst="rect">
              <a:avLst/>
            </a:prstGeom>
          </p:spPr>
          <p:txBody>
            <a:bodyPr wrap="none">
              <a:spAutoFit/>
            </a:bodyPr>
            <a:lstStyle/>
            <a:p>
              <a:pPr algn="ctr"/>
              <a:r>
                <a:rPr lang="en-US" altLang="ko-KR" sz="1050" dirty="0" err="1">
                  <a:solidFill>
                    <a:prstClr val="black"/>
                  </a:solidFill>
                  <a:latin typeface="Franklin Gothic Medium" pitchFamily="34" charset="0"/>
                  <a:cs typeface="Arial" pitchFamily="34" charset="0"/>
                </a:rPr>
                <a:t>Seung</a:t>
              </a:r>
              <a:r>
                <a:rPr lang="en-US" altLang="ko-KR" sz="1050" dirty="0">
                  <a:solidFill>
                    <a:prstClr val="black"/>
                  </a:solidFill>
                  <a:latin typeface="Franklin Gothic Medium" pitchFamily="34" charset="0"/>
                  <a:cs typeface="Arial" pitchFamily="34" charset="0"/>
                </a:rPr>
                <a:t>-Young Kho</a:t>
              </a:r>
              <a:endParaRPr lang="ko-KR" altLang="en-US" sz="1050" dirty="0"/>
            </a:p>
          </p:txBody>
        </p:sp>
        <p:sp>
          <p:nvSpPr>
            <p:cNvPr id="70" name="직사각형 69"/>
            <p:cNvSpPr/>
            <p:nvPr/>
          </p:nvSpPr>
          <p:spPr>
            <a:xfrm>
              <a:off x="14133511" y="4763476"/>
              <a:ext cx="2609398" cy="356546"/>
            </a:xfrm>
            <a:prstGeom prst="rect">
              <a:avLst/>
            </a:prstGeom>
          </p:spPr>
          <p:txBody>
            <a:bodyPr wrap="none">
              <a:spAutoFit/>
            </a:bodyPr>
            <a:lstStyle/>
            <a:p>
              <a:pPr algn="ctr"/>
              <a:r>
                <a:rPr lang="en-US" altLang="ko-KR" sz="1050" dirty="0" err="1" smtClean="0">
                  <a:solidFill>
                    <a:prstClr val="black"/>
                  </a:solidFill>
                  <a:latin typeface="Franklin Gothic Medium" pitchFamily="34" charset="0"/>
                  <a:cs typeface="Arial" pitchFamily="34" charset="0"/>
                </a:rPr>
                <a:t>Hoyoung</a:t>
              </a:r>
              <a:r>
                <a:rPr lang="en-US" altLang="ko-KR" sz="1050" dirty="0" smtClean="0">
                  <a:solidFill>
                    <a:prstClr val="black"/>
                  </a:solidFill>
                  <a:latin typeface="Franklin Gothic Medium" pitchFamily="34" charset="0"/>
                  <a:cs typeface="Arial" pitchFamily="34" charset="0"/>
                </a:rPr>
                <a:t> Lee</a:t>
              </a:r>
              <a:endParaRPr lang="ko-KR" altLang="en-US" sz="200" dirty="0"/>
            </a:p>
          </p:txBody>
        </p:sp>
      </p:grpSp>
      <p:sp>
        <p:nvSpPr>
          <p:cNvPr id="17" name="모서리가 둥근 직사각형 16"/>
          <p:cNvSpPr/>
          <p:nvPr/>
        </p:nvSpPr>
        <p:spPr bwMode="auto">
          <a:xfrm>
            <a:off x="75099" y="1183615"/>
            <a:ext cx="4428000" cy="4890909"/>
          </a:xfrm>
          <a:prstGeom prst="roundRect">
            <a:avLst>
              <a:gd name="adj" fmla="val 3837"/>
            </a:avLst>
          </a:prstGeom>
          <a:noFill/>
          <a:ln>
            <a:solidFill>
              <a:schemeClr val="bg1">
                <a:lumMod val="75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R="0" algn="l" defTabSz="914400" rtl="0" eaLnBrk="1" fontAlgn="base" latinLnBrk="1" hangingPunct="1">
              <a:lnSpc>
                <a:spcPct val="100000"/>
              </a:lnSpc>
              <a:spcBef>
                <a:spcPct val="0"/>
              </a:spcBef>
              <a:spcAft>
                <a:spcPct val="0"/>
              </a:spcAft>
              <a:buClrTx/>
              <a:buSzTx/>
              <a:tabLst/>
            </a:pPr>
            <a:endParaRPr lang="ko-KR" altLang="en-US" sz="800" dirty="0" smtClean="0">
              <a:solidFill>
                <a:schemeClr val="tx1"/>
              </a:solidFill>
              <a:latin typeface="HY수평선M" pitchFamily="18" charset="-127"/>
              <a:ea typeface="HY수평선M" pitchFamily="18" charset="-127"/>
            </a:endParaRPr>
          </a:p>
        </p:txBody>
      </p:sp>
      <p:sp>
        <p:nvSpPr>
          <p:cNvPr id="18" name="TextBox 17"/>
          <p:cNvSpPr txBox="1"/>
          <p:nvPr/>
        </p:nvSpPr>
        <p:spPr>
          <a:xfrm>
            <a:off x="228498" y="1193593"/>
            <a:ext cx="1386857" cy="280526"/>
          </a:xfrm>
          <a:prstGeom prst="rect">
            <a:avLst/>
          </a:prstGeom>
          <a:noFill/>
        </p:spPr>
        <p:txBody>
          <a:bodyPr wrap="square" rtlCol="0">
            <a:spAutoFit/>
          </a:bodyPr>
          <a:lstStyle/>
          <a:p>
            <a:pPr>
              <a:lnSpc>
                <a:spcPct val="130000"/>
              </a:lnSpc>
            </a:pPr>
            <a:r>
              <a:rPr lang="en-US" altLang="ko-KR" sz="1050" b="1" dirty="0" smtClean="0">
                <a:latin typeface="Arial" panose="020B0604020202020204" pitchFamily="34" charset="0"/>
                <a:ea typeface="휴먼모음T" panose="02030504000101010101" pitchFamily="18" charset="-127"/>
                <a:cs typeface="Arial" panose="020B0604020202020204" pitchFamily="34" charset="0"/>
              </a:rPr>
              <a:t>INTRODUCTION</a:t>
            </a:r>
            <a:endParaRPr lang="en-US" altLang="ko-KR" sz="1050" b="1" dirty="0" smtClean="0">
              <a:latin typeface="Arial" panose="020B0604020202020204" pitchFamily="34" charset="0"/>
              <a:ea typeface="휴먼모음T" panose="02030504000101010101" pitchFamily="18" charset="-127"/>
              <a:cs typeface="Arial" panose="020B0604020202020204" pitchFamily="34" charset="0"/>
            </a:endParaRPr>
          </a:p>
        </p:txBody>
      </p:sp>
      <p:sp>
        <p:nvSpPr>
          <p:cNvPr id="31" name="모서리가 둥근 직사각형 30"/>
          <p:cNvSpPr/>
          <p:nvPr/>
        </p:nvSpPr>
        <p:spPr bwMode="auto">
          <a:xfrm>
            <a:off x="4597404" y="1183615"/>
            <a:ext cx="4428000" cy="4890909"/>
          </a:xfrm>
          <a:prstGeom prst="roundRect">
            <a:avLst>
              <a:gd name="adj" fmla="val 3837"/>
            </a:avLst>
          </a:prstGeom>
          <a:noFill/>
          <a:ln>
            <a:solidFill>
              <a:schemeClr val="bg1">
                <a:lumMod val="75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R="0" algn="l" defTabSz="914400" rtl="0" eaLnBrk="1" fontAlgn="base" latinLnBrk="1" hangingPunct="1">
              <a:lnSpc>
                <a:spcPct val="100000"/>
              </a:lnSpc>
              <a:spcBef>
                <a:spcPct val="0"/>
              </a:spcBef>
              <a:spcAft>
                <a:spcPct val="0"/>
              </a:spcAft>
              <a:buClrTx/>
              <a:buSzTx/>
              <a:tabLst/>
            </a:pPr>
            <a:endParaRPr lang="ko-KR" altLang="en-US" sz="800" dirty="0" smtClean="0">
              <a:solidFill>
                <a:schemeClr val="tx1"/>
              </a:solidFill>
              <a:latin typeface="HY수평선M" pitchFamily="18" charset="-127"/>
              <a:ea typeface="HY수평선M" pitchFamily="18" charset="-127"/>
            </a:endParaRPr>
          </a:p>
        </p:txBody>
      </p:sp>
      <p:sp>
        <p:nvSpPr>
          <p:cNvPr id="32" name="TextBox 31"/>
          <p:cNvSpPr txBox="1"/>
          <p:nvPr/>
        </p:nvSpPr>
        <p:spPr>
          <a:xfrm>
            <a:off x="4697940" y="1198191"/>
            <a:ext cx="1386857" cy="280526"/>
          </a:xfrm>
          <a:prstGeom prst="rect">
            <a:avLst/>
          </a:prstGeom>
          <a:noFill/>
        </p:spPr>
        <p:txBody>
          <a:bodyPr wrap="square" rtlCol="0">
            <a:spAutoFit/>
          </a:bodyPr>
          <a:lstStyle/>
          <a:p>
            <a:pPr>
              <a:lnSpc>
                <a:spcPct val="130000"/>
              </a:lnSpc>
            </a:pPr>
            <a:r>
              <a:rPr lang="en-US" altLang="ko-KR" sz="1050" b="1" dirty="0" smtClean="0">
                <a:latin typeface="Arial" panose="020B0604020202020204" pitchFamily="34" charset="0"/>
                <a:ea typeface="휴먼모음T" panose="02030504000101010101" pitchFamily="18" charset="-127"/>
                <a:cs typeface="Arial" panose="020B0604020202020204" pitchFamily="34" charset="0"/>
              </a:rPr>
              <a:t>METHODOLOGY</a:t>
            </a:r>
            <a:endParaRPr lang="en-US" altLang="ko-KR" sz="1050" b="1" dirty="0" smtClean="0">
              <a:latin typeface="Arial" panose="020B0604020202020204" pitchFamily="34" charset="0"/>
              <a:ea typeface="휴먼모음T" panose="02030504000101010101" pitchFamily="18" charset="-127"/>
              <a:cs typeface="Arial" panose="020B0604020202020204" pitchFamily="34" charset="0"/>
            </a:endParaRPr>
          </a:p>
        </p:txBody>
      </p:sp>
      <p:graphicFrame>
        <p:nvGraphicFramePr>
          <p:cNvPr id="33" name="차트 32"/>
          <p:cNvGraphicFramePr>
            <a:graphicFrameLocks/>
          </p:cNvGraphicFramePr>
          <p:nvPr>
            <p:extLst>
              <p:ext uri="{D42A27DB-BD31-4B8C-83A1-F6EECF244321}">
                <p14:modId xmlns:p14="http://schemas.microsoft.com/office/powerpoint/2010/main" val="592726535"/>
              </p:ext>
            </p:extLst>
          </p:nvPr>
        </p:nvGraphicFramePr>
        <p:xfrm>
          <a:off x="228498" y="2689042"/>
          <a:ext cx="4114902" cy="1303684"/>
        </p:xfrm>
        <a:graphic>
          <a:graphicData uri="http://schemas.openxmlformats.org/drawingml/2006/chart">
            <c:chart xmlns:c="http://schemas.openxmlformats.org/drawingml/2006/chart" xmlns:r="http://schemas.openxmlformats.org/officeDocument/2006/relationships" r:id="rId2"/>
          </a:graphicData>
        </a:graphic>
      </p:graphicFrame>
      <p:sp>
        <p:nvSpPr>
          <p:cNvPr id="2" name="직사각형 1"/>
          <p:cNvSpPr/>
          <p:nvPr/>
        </p:nvSpPr>
        <p:spPr>
          <a:xfrm>
            <a:off x="-34389" y="1444807"/>
            <a:ext cx="4572000" cy="1077218"/>
          </a:xfrm>
          <a:prstGeom prst="rect">
            <a:avLst/>
          </a:prstGeom>
        </p:spPr>
        <p:txBody>
          <a:bodyPr>
            <a:spAutoFit/>
          </a:bodyPr>
          <a:lstStyle/>
          <a:p>
            <a:pPr marL="252000" lvl="1">
              <a:spcBef>
                <a:spcPts val="600"/>
              </a:spcBef>
            </a:pPr>
            <a:r>
              <a:rPr lang="en-US" altLang="ko-KR" sz="900" b="1" dirty="0" smtClean="0">
                <a:latin typeface="Arial" pitchFamily="34" charset="0"/>
                <a:ea typeface="Arial Unicode MS" pitchFamily="50" charset="-127"/>
                <a:cs typeface="Arial" pitchFamily="34" charset="0"/>
              </a:rPr>
              <a:t>Background</a:t>
            </a:r>
          </a:p>
          <a:p>
            <a:pPr marL="360000" lvl="1" indent="-108000">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The </a:t>
            </a:r>
            <a:r>
              <a:rPr lang="en-US" altLang="ko-KR" sz="900" dirty="0">
                <a:latin typeface="Arial" pitchFamily="34" charset="0"/>
                <a:ea typeface="Arial Unicode MS" pitchFamily="50" charset="-127"/>
                <a:cs typeface="Arial" pitchFamily="34" charset="0"/>
              </a:rPr>
              <a:t>government of Seoul, South Korea, has been operating the integrated transit fare system based on smart card since 2004</a:t>
            </a: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Within the integrated transit fare system, the user's transfer convenience at transit stations is a key element of assessing the attractiveness of public transit </a:t>
            </a:r>
            <a:r>
              <a:rPr lang="en-US" altLang="ko-KR" sz="900" dirty="0" smtClean="0">
                <a:latin typeface="Arial" pitchFamily="34" charset="0"/>
                <a:ea typeface="Arial Unicode MS" pitchFamily="50" charset="-127"/>
                <a:cs typeface="Arial" pitchFamily="34" charset="0"/>
              </a:rPr>
              <a:t>system</a:t>
            </a:r>
          </a:p>
        </p:txBody>
      </p:sp>
      <p:sp>
        <p:nvSpPr>
          <p:cNvPr id="35" name="직사각형 34"/>
          <p:cNvSpPr/>
          <p:nvPr/>
        </p:nvSpPr>
        <p:spPr>
          <a:xfrm>
            <a:off x="-21748" y="3910444"/>
            <a:ext cx="4572000" cy="1923604"/>
          </a:xfrm>
          <a:prstGeom prst="rect">
            <a:avLst/>
          </a:prstGeom>
        </p:spPr>
        <p:txBody>
          <a:bodyPr>
            <a:spAutoFit/>
          </a:bodyPr>
          <a:lstStyle/>
          <a:p>
            <a:pPr marL="252000" lvl="1">
              <a:spcBef>
                <a:spcPts val="600"/>
              </a:spcBef>
            </a:pPr>
            <a:r>
              <a:rPr lang="en-US" altLang="ko-KR" sz="900" b="1" dirty="0">
                <a:latin typeface="Arial" pitchFamily="34" charset="0"/>
                <a:ea typeface="Arial Unicode MS" pitchFamily="50" charset="-127"/>
                <a:cs typeface="Arial" pitchFamily="34" charset="0"/>
              </a:rPr>
              <a:t>Research Objective</a:t>
            </a: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Evaluating the “subway–bus” transfer efficiency of transfer stations using Data envelopment analysis (DEA) model</a:t>
            </a: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How users’ dimension (transfer time), structural (subway stations’ gate, bus stops, bus lines, and connection etc.), operational (allocation time) factors affect </a:t>
            </a:r>
            <a:r>
              <a:rPr lang="en-US" altLang="ko-KR" sz="900" dirty="0" smtClean="0">
                <a:latin typeface="Arial" pitchFamily="34" charset="0"/>
                <a:ea typeface="Arial Unicode MS" pitchFamily="50" charset="-127"/>
                <a:cs typeface="Arial" pitchFamily="34" charset="0"/>
              </a:rPr>
              <a:t>efficiency</a:t>
            </a:r>
          </a:p>
          <a:p>
            <a:pPr marL="360000" lvl="1" indent="-108000">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Evaluating the </a:t>
            </a:r>
            <a:r>
              <a:rPr lang="en-US" altLang="ko-KR" sz="900" dirty="0">
                <a:latin typeface="Arial" pitchFamily="34" charset="0"/>
                <a:ea typeface="Arial Unicode MS" pitchFamily="50" charset="-127"/>
                <a:cs typeface="Arial" pitchFamily="34" charset="0"/>
              </a:rPr>
              <a:t>efficiency of the transit </a:t>
            </a:r>
            <a:r>
              <a:rPr lang="en-US" altLang="ko-KR" sz="900" dirty="0" smtClean="0">
                <a:latin typeface="Arial" pitchFamily="34" charset="0"/>
                <a:ea typeface="Arial Unicode MS" pitchFamily="50" charset="-127"/>
                <a:cs typeface="Arial" pitchFamily="34" charset="0"/>
              </a:rPr>
              <a:t>station, considering </a:t>
            </a:r>
            <a:r>
              <a:rPr lang="en-US" altLang="ko-KR" sz="900" dirty="0">
                <a:latin typeface="Arial" pitchFamily="34" charset="0"/>
                <a:ea typeface="Arial Unicode MS" pitchFamily="50" charset="-127"/>
                <a:cs typeface="Arial" pitchFamily="34" charset="0"/>
              </a:rPr>
              <a:t>the user's transfer </a:t>
            </a:r>
            <a:r>
              <a:rPr lang="en-US" altLang="ko-KR" sz="900" dirty="0" smtClean="0">
                <a:latin typeface="Arial" pitchFamily="34" charset="0"/>
                <a:ea typeface="Arial Unicode MS" pitchFamily="50" charset="-127"/>
                <a:cs typeface="Arial" pitchFamily="34" charset="0"/>
              </a:rPr>
              <a:t>behavior</a:t>
            </a:r>
            <a:endParaRPr lang="en-US" altLang="ko-KR" sz="900" dirty="0">
              <a:latin typeface="Arial" pitchFamily="34" charset="0"/>
              <a:ea typeface="Arial Unicode MS" pitchFamily="50" charset="-127"/>
              <a:cs typeface="Arial" pitchFamily="34" charset="0"/>
            </a:endParaRP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Suggest alternatives (or strategies) for efficiency planning  and operating to identify the external factors that influence transfer efficiency using Tobit regression analysis</a:t>
            </a:r>
          </a:p>
        </p:txBody>
      </p:sp>
      <p:sp>
        <p:nvSpPr>
          <p:cNvPr id="36" name="직사각형 35"/>
          <p:cNvSpPr/>
          <p:nvPr/>
        </p:nvSpPr>
        <p:spPr>
          <a:xfrm>
            <a:off x="4453404" y="1444807"/>
            <a:ext cx="4572000" cy="1292662"/>
          </a:xfrm>
          <a:prstGeom prst="rect">
            <a:avLst/>
          </a:prstGeom>
        </p:spPr>
        <p:txBody>
          <a:bodyPr>
            <a:spAutoFit/>
          </a:bodyPr>
          <a:lstStyle/>
          <a:p>
            <a:pPr marL="252000" lvl="1">
              <a:spcBef>
                <a:spcPts val="600"/>
              </a:spcBef>
            </a:pPr>
            <a:r>
              <a:rPr lang="en-US" altLang="ko-KR" sz="900" b="1" dirty="0" smtClean="0">
                <a:latin typeface="Arial" pitchFamily="34" charset="0"/>
                <a:ea typeface="Arial Unicode MS" pitchFamily="50" charset="-127"/>
                <a:cs typeface="Arial" pitchFamily="34" charset="0"/>
              </a:rPr>
              <a:t>Data Envelopment Analysis (DEA)</a:t>
            </a:r>
            <a:endParaRPr lang="en-US" altLang="ko-KR" sz="900" b="1" dirty="0">
              <a:latin typeface="Arial" pitchFamily="34" charset="0"/>
              <a:ea typeface="Arial Unicode MS" pitchFamily="50" charset="-127"/>
              <a:cs typeface="Arial" pitchFamily="34" charset="0"/>
            </a:endParaRP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 Used for efficiency assessment of the service system</a:t>
            </a: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Compared to the efficiency of the other DMU that perform similar activities method for determining the relative effectiveness</a:t>
            </a: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Measuring the number of inputs and efficiency of DMU having a plurality of computing elements agreed by the weighted percentage of the weighted sum of inputs and output factors (Banker et al., 1984)</a:t>
            </a:r>
          </a:p>
        </p:txBody>
      </p:sp>
      <mc:AlternateContent xmlns:mc="http://schemas.openxmlformats.org/markup-compatibility/2006">
        <mc:Choice xmlns:a14="http://schemas.microsoft.com/office/drawing/2010/main" Requires="a14">
          <p:sp>
            <p:nvSpPr>
              <p:cNvPr id="37" name="TextBox 36"/>
              <p:cNvSpPr txBox="1"/>
              <p:nvPr/>
            </p:nvSpPr>
            <p:spPr>
              <a:xfrm flipH="1">
                <a:off x="4747375" y="3000905"/>
                <a:ext cx="1155182" cy="4285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𝑀𝑎𝑥</m:t>
                          </m:r>
                          <m:r>
                            <a:rPr lang="en-US" altLang="ko-KR" sz="800" i="1">
                              <a:latin typeface="Cambria Math" panose="02040503050406030204" pitchFamily="18" charset="0"/>
                            </a:rPr>
                            <m:t>𝜃</m:t>
                          </m:r>
                        </m:e>
                        <m:sub>
                          <m:r>
                            <a:rPr lang="en-US" altLang="ko-KR" sz="800" i="1">
                              <a:latin typeface="Cambria Math" panose="02040503050406030204" pitchFamily="18" charset="0"/>
                            </a:rPr>
                            <m:t>𝑖</m:t>
                          </m:r>
                        </m:sub>
                      </m:sSub>
                      <m:r>
                        <a:rPr lang="en-US" altLang="ko-KR" sz="800" i="1">
                          <a:latin typeface="Cambria Math" panose="02040503050406030204" pitchFamily="18" charset="0"/>
                        </a:rPr>
                        <m:t>=</m:t>
                      </m:r>
                      <m:nary>
                        <m:naryPr>
                          <m:chr m:val="∑"/>
                          <m:limLoc m:val="undOvr"/>
                          <m:ctrlPr>
                            <a:rPr lang="ko-KR" altLang="ko-KR" sz="800" i="1">
                              <a:latin typeface="Cambria Math" panose="02040503050406030204" pitchFamily="18" charset="0"/>
                            </a:rPr>
                          </m:ctrlPr>
                        </m:naryPr>
                        <m:sub>
                          <m:r>
                            <a:rPr lang="en-US" altLang="ko-KR" sz="800" i="1">
                              <a:latin typeface="Cambria Math" panose="02040503050406030204" pitchFamily="18" charset="0"/>
                            </a:rPr>
                            <m:t>𝑘</m:t>
                          </m:r>
                          <m:r>
                            <a:rPr lang="en-US" altLang="ko-KR" sz="800" i="1">
                              <a:latin typeface="Cambria Math" panose="02040503050406030204" pitchFamily="18" charset="0"/>
                            </a:rPr>
                            <m:t>=1</m:t>
                          </m:r>
                        </m:sub>
                        <m:sup>
                          <m:r>
                            <a:rPr lang="en-US" altLang="ko-KR" sz="800" i="1">
                              <a:latin typeface="Cambria Math" panose="02040503050406030204" pitchFamily="18" charset="0"/>
                            </a:rPr>
                            <m:t>𝑛</m:t>
                          </m:r>
                        </m:sup>
                        <m:e>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𝑢</m:t>
                              </m:r>
                            </m:e>
                            <m:sub>
                              <m:r>
                                <a:rPr lang="en-US" altLang="ko-KR" sz="800" i="1">
                                  <a:latin typeface="Cambria Math" panose="02040503050406030204" pitchFamily="18" charset="0"/>
                                </a:rPr>
                                <m:t>𝑘</m:t>
                              </m:r>
                            </m:sub>
                          </m:sSub>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𝑦</m:t>
                              </m:r>
                            </m:e>
                            <m:sub>
                              <m:r>
                                <a:rPr lang="en-US" altLang="ko-KR" sz="800" i="1">
                                  <a:latin typeface="Cambria Math" panose="02040503050406030204" pitchFamily="18" charset="0"/>
                                </a:rPr>
                                <m:t>𝑖𝑘</m:t>
                              </m:r>
                            </m:sub>
                          </m:sSub>
                        </m:e>
                      </m:nary>
                    </m:oMath>
                  </m:oMathPara>
                </a14:m>
                <a:endParaRPr lang="ko-KR" altLang="en-US" sz="800" i="1" dirty="0">
                  <a:latin typeface="Cambria Math" panose="02040503050406030204" pitchFamily="18" charset="0"/>
                </a:endParaRPr>
              </a:p>
            </p:txBody>
          </p:sp>
        </mc:Choice>
        <mc:Fallback>
          <p:sp>
            <p:nvSpPr>
              <p:cNvPr id="37" name="TextBox 36"/>
              <p:cNvSpPr txBox="1">
                <a:spLocks noRot="1" noChangeAspect="1" noMove="1" noResize="1" noEditPoints="1" noAdjustHandles="1" noChangeArrowheads="1" noChangeShapeType="1" noTextEdit="1"/>
              </p:cNvSpPr>
              <p:nvPr/>
            </p:nvSpPr>
            <p:spPr>
              <a:xfrm flipH="1">
                <a:off x="4747375" y="3000905"/>
                <a:ext cx="1155182" cy="428515"/>
              </a:xfrm>
              <a:prstGeom prst="rect">
                <a:avLst/>
              </a:prstGeom>
              <a:blipFill>
                <a:blip r:embed="rId3"/>
                <a:stretch>
                  <a:fillRect t="-85915" r="-29101" b="-130986"/>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38" name="직사각형 37"/>
              <p:cNvSpPr/>
              <p:nvPr/>
            </p:nvSpPr>
            <p:spPr>
              <a:xfrm>
                <a:off x="6366350" y="3395956"/>
                <a:ext cx="759439" cy="4424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limLoc m:val="undOvr"/>
                          <m:ctrlPr>
                            <a:rPr lang="ko-KR" altLang="ko-KR" sz="800" i="1" smtClean="0">
                              <a:latin typeface="Cambria Math" panose="02040503050406030204" pitchFamily="18" charset="0"/>
                            </a:rPr>
                          </m:ctrlPr>
                        </m:naryPr>
                        <m:sub>
                          <m:r>
                            <a:rPr lang="en-US" altLang="ko-KR" sz="800" i="1">
                              <a:latin typeface="Cambria Math" panose="02040503050406030204" pitchFamily="18" charset="0"/>
                            </a:rPr>
                            <m:t>𝑗</m:t>
                          </m:r>
                          <m:r>
                            <a:rPr lang="en-US" altLang="ko-KR" sz="800">
                              <a:latin typeface="Cambria Math" panose="02040503050406030204" pitchFamily="18" charset="0"/>
                            </a:rPr>
                            <m:t>=1</m:t>
                          </m:r>
                        </m:sub>
                        <m:sup>
                          <m:r>
                            <a:rPr lang="en-US" altLang="ko-KR" sz="800" i="1">
                              <a:latin typeface="Cambria Math" panose="02040503050406030204" pitchFamily="18" charset="0"/>
                            </a:rPr>
                            <m:t>𝑚</m:t>
                          </m:r>
                        </m:sup>
                        <m:e>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𝑣</m:t>
                              </m:r>
                            </m:e>
                            <m:sub>
                              <m:r>
                                <a:rPr lang="en-US" altLang="ko-KR" sz="800" i="1">
                                  <a:latin typeface="Cambria Math" panose="02040503050406030204" pitchFamily="18" charset="0"/>
                                </a:rPr>
                                <m:t>𝑗</m:t>
                              </m:r>
                            </m:sub>
                          </m:sSub>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𝑥</m:t>
                              </m:r>
                            </m:e>
                            <m:sub>
                              <m:r>
                                <a:rPr lang="en-US" altLang="ko-KR" sz="800" i="1">
                                  <a:latin typeface="Cambria Math" panose="02040503050406030204" pitchFamily="18" charset="0"/>
                                </a:rPr>
                                <m:t>𝑖𝑗</m:t>
                              </m:r>
                            </m:sub>
                          </m:sSub>
                          <m:r>
                            <a:rPr lang="en-US" altLang="ko-KR" sz="800">
                              <a:latin typeface="Cambria Math" panose="02040503050406030204" pitchFamily="18" charset="0"/>
                            </a:rPr>
                            <m:t>=1</m:t>
                          </m:r>
                        </m:e>
                      </m:nary>
                    </m:oMath>
                  </m:oMathPara>
                </a14:m>
                <a:endParaRPr lang="ko-KR" altLang="en-US" sz="800" dirty="0"/>
              </a:p>
            </p:txBody>
          </p:sp>
        </mc:Choice>
        <mc:Fallback>
          <p:sp>
            <p:nvSpPr>
              <p:cNvPr id="38" name="직사각형 37"/>
              <p:cNvSpPr>
                <a:spLocks noRot="1" noChangeAspect="1" noMove="1" noResize="1" noEditPoints="1" noAdjustHandles="1" noChangeArrowheads="1" noChangeShapeType="1" noTextEdit="1"/>
              </p:cNvSpPr>
              <p:nvPr/>
            </p:nvSpPr>
            <p:spPr>
              <a:xfrm>
                <a:off x="6366350" y="3395956"/>
                <a:ext cx="759439" cy="442429"/>
              </a:xfrm>
              <a:prstGeom prst="rect">
                <a:avLst/>
              </a:prstGeom>
              <a:blipFill>
                <a:blip r:embed="rId4"/>
                <a:stretch>
                  <a:fillRect l="-37600" t="-83562" r="-32800" b="-124658"/>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39" name="TextBox 38"/>
              <p:cNvSpPr txBox="1"/>
              <p:nvPr/>
            </p:nvSpPr>
            <p:spPr>
              <a:xfrm>
                <a:off x="6458684" y="3036644"/>
                <a:ext cx="574773" cy="3500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limLoc m:val="undOvr"/>
                          <m:ctrlPr>
                            <a:rPr lang="ko-KR" altLang="ko-KR" sz="800" i="1">
                              <a:latin typeface="Cambria Math" panose="02040503050406030204" pitchFamily="18" charset="0"/>
                            </a:rPr>
                          </m:ctrlPr>
                        </m:naryPr>
                        <m:sub>
                          <m:r>
                            <a:rPr lang="en-US" altLang="ko-KR" sz="800" i="1">
                              <a:latin typeface="Cambria Math" panose="02040503050406030204" pitchFamily="18" charset="0"/>
                            </a:rPr>
                            <m:t>𝑗</m:t>
                          </m:r>
                          <m:r>
                            <a:rPr lang="en-US" altLang="ko-KR" sz="800">
                              <a:latin typeface="Cambria Math" panose="02040503050406030204" pitchFamily="18" charset="0"/>
                            </a:rPr>
                            <m:t>=1</m:t>
                          </m:r>
                        </m:sub>
                        <m:sup>
                          <m:r>
                            <a:rPr lang="en-US" altLang="ko-KR" sz="800" i="1">
                              <a:latin typeface="Cambria Math" panose="02040503050406030204" pitchFamily="18" charset="0"/>
                            </a:rPr>
                            <m:t>𝑚</m:t>
                          </m:r>
                        </m:sup>
                        <m:e>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𝑣</m:t>
                              </m:r>
                            </m:e>
                            <m:sub>
                              <m:r>
                                <a:rPr lang="en-US" altLang="ko-KR" sz="800" i="1">
                                  <a:latin typeface="Cambria Math" panose="02040503050406030204" pitchFamily="18" charset="0"/>
                                </a:rPr>
                                <m:t>𝑗</m:t>
                              </m:r>
                            </m:sub>
                          </m:sSub>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𝑥</m:t>
                              </m:r>
                            </m:e>
                            <m:sub>
                              <m:r>
                                <a:rPr lang="en-US" altLang="ko-KR" sz="800" i="1">
                                  <a:latin typeface="Cambria Math" panose="02040503050406030204" pitchFamily="18" charset="0"/>
                                </a:rPr>
                                <m:t>𝑖𝑗</m:t>
                              </m:r>
                            </m:sub>
                          </m:sSub>
                          <m:r>
                            <a:rPr lang="en-US" altLang="ko-KR" sz="800">
                              <a:latin typeface="Cambria Math" panose="02040503050406030204" pitchFamily="18" charset="0"/>
                            </a:rPr>
                            <m:t>≤0</m:t>
                          </m:r>
                        </m:e>
                      </m:nary>
                    </m:oMath>
                  </m:oMathPara>
                </a14:m>
                <a:endParaRPr lang="ko-KR" altLang="en-US" sz="800" dirty="0"/>
              </a:p>
            </p:txBody>
          </p:sp>
        </mc:Choice>
        <mc:Fallback>
          <p:sp>
            <p:nvSpPr>
              <p:cNvPr id="39" name="TextBox 38"/>
              <p:cNvSpPr txBox="1">
                <a:spLocks noRot="1" noChangeAspect="1" noMove="1" noResize="1" noEditPoints="1" noAdjustHandles="1" noChangeArrowheads="1" noChangeShapeType="1" noTextEdit="1"/>
              </p:cNvSpPr>
              <p:nvPr/>
            </p:nvSpPr>
            <p:spPr>
              <a:xfrm>
                <a:off x="6458684" y="3036644"/>
                <a:ext cx="574773" cy="350096"/>
              </a:xfrm>
              <a:prstGeom prst="rect">
                <a:avLst/>
              </a:prstGeom>
              <a:blipFill>
                <a:blip r:embed="rId5"/>
                <a:stretch>
                  <a:fillRect l="-65263" t="-117241" r="-58947" b="-170690"/>
                </a:stretch>
              </a:blipFill>
            </p:spPr>
            <p:txBody>
              <a:bodyPr/>
              <a:lstStyle/>
              <a:p>
                <a:r>
                  <a:rPr lang="ko-KR" altLang="en-US">
                    <a:noFill/>
                  </a:rPr>
                  <a:t> </a:t>
                </a:r>
              </a:p>
            </p:txBody>
          </p:sp>
        </mc:Fallback>
      </mc:AlternateContent>
      <p:sp>
        <p:nvSpPr>
          <p:cNvPr id="40" name="TextBox 39"/>
          <p:cNvSpPr txBox="1"/>
          <p:nvPr/>
        </p:nvSpPr>
        <p:spPr>
          <a:xfrm>
            <a:off x="5764651" y="3061484"/>
            <a:ext cx="678391" cy="230832"/>
          </a:xfrm>
          <a:prstGeom prst="rect">
            <a:avLst/>
          </a:prstGeom>
          <a:noFill/>
        </p:spPr>
        <p:txBody>
          <a:bodyPr wrap="none" rtlCol="0">
            <a:spAutoFit/>
          </a:bodyPr>
          <a:lstStyle/>
          <a:p>
            <a:r>
              <a:rPr lang="en-US" altLang="ko-KR" sz="900" dirty="0" smtClean="0">
                <a:latin typeface="Times New Roman" panose="02020603050405020304" pitchFamily="18" charset="0"/>
                <a:cs typeface="Times New Roman" panose="02020603050405020304" pitchFamily="18" charset="0"/>
              </a:rPr>
              <a:t>Subject to.</a:t>
            </a:r>
            <a:endParaRPr lang="ko-KR" altLang="en-US" sz="900" dirty="0">
              <a:latin typeface="Times New Roman" panose="02020603050405020304" pitchFamily="18" charset="0"/>
              <a:cs typeface="Times New Roman" panose="02020603050405020304" pitchFamily="18" charset="0"/>
            </a:endParaRPr>
          </a:p>
        </p:txBody>
      </p:sp>
      <p:pic>
        <p:nvPicPr>
          <p:cNvPr id="41" name="그림 40"/>
          <p:cNvPicPr>
            <a:picLocks noChangeAspect="1"/>
          </p:cNvPicPr>
          <p:nvPr/>
        </p:nvPicPr>
        <p:blipFill>
          <a:blip r:embed="rId6"/>
          <a:stretch>
            <a:fillRect/>
          </a:stretch>
        </p:blipFill>
        <p:spPr>
          <a:xfrm>
            <a:off x="7238020" y="3029220"/>
            <a:ext cx="1516004" cy="1067433"/>
          </a:xfrm>
          <a:prstGeom prst="rect">
            <a:avLst/>
          </a:prstGeom>
        </p:spPr>
      </p:pic>
      <mc:AlternateContent xmlns:mc="http://schemas.openxmlformats.org/markup-compatibility/2006">
        <mc:Choice xmlns:a14="http://schemas.microsoft.com/office/drawing/2010/main" Requires="a14">
          <p:sp>
            <p:nvSpPr>
              <p:cNvPr id="42" name="직사각형 41"/>
              <p:cNvSpPr/>
              <p:nvPr/>
            </p:nvSpPr>
            <p:spPr>
              <a:xfrm>
                <a:off x="6366350" y="3810713"/>
                <a:ext cx="633699" cy="2254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𝑢</m:t>
                          </m:r>
                        </m:e>
                        <m:sub>
                          <m:r>
                            <a:rPr lang="en-US" altLang="ko-KR" sz="800" i="1">
                              <a:latin typeface="Cambria Math" panose="02040503050406030204" pitchFamily="18" charset="0"/>
                            </a:rPr>
                            <m:t>𝑘</m:t>
                          </m:r>
                        </m:sub>
                      </m:sSub>
                      <m:r>
                        <a:rPr lang="en-US" altLang="ko-KR" sz="800">
                          <a:latin typeface="Cambria Math" panose="02040503050406030204" pitchFamily="18" charset="0"/>
                        </a:rPr>
                        <m:t>,</m:t>
                      </m:r>
                      <m:sSub>
                        <m:sSubPr>
                          <m:ctrlPr>
                            <a:rPr lang="ko-KR" altLang="ko-KR" sz="800" i="1">
                              <a:latin typeface="Cambria Math" panose="02040503050406030204" pitchFamily="18" charset="0"/>
                            </a:rPr>
                          </m:ctrlPr>
                        </m:sSubPr>
                        <m:e>
                          <m:r>
                            <a:rPr lang="en-US" altLang="ko-KR" sz="800" i="1">
                              <a:latin typeface="Cambria Math" panose="02040503050406030204" pitchFamily="18" charset="0"/>
                            </a:rPr>
                            <m:t>𝑣</m:t>
                          </m:r>
                        </m:e>
                        <m:sub>
                          <m:r>
                            <a:rPr lang="en-US" altLang="ko-KR" sz="800" i="1">
                              <a:latin typeface="Cambria Math" panose="02040503050406030204" pitchFamily="18" charset="0"/>
                            </a:rPr>
                            <m:t>𝑗</m:t>
                          </m:r>
                        </m:sub>
                      </m:sSub>
                      <m:r>
                        <a:rPr lang="en-US" altLang="ko-KR" sz="800">
                          <a:latin typeface="Cambria Math" panose="02040503050406030204" pitchFamily="18" charset="0"/>
                        </a:rPr>
                        <m:t>≥0</m:t>
                      </m:r>
                    </m:oMath>
                  </m:oMathPara>
                </a14:m>
                <a:endParaRPr lang="ko-KR" altLang="en-US" sz="800" dirty="0"/>
              </a:p>
            </p:txBody>
          </p:sp>
        </mc:Choice>
        <mc:Fallback>
          <p:sp>
            <p:nvSpPr>
              <p:cNvPr id="42" name="직사각형 41"/>
              <p:cNvSpPr>
                <a:spLocks noRot="1" noChangeAspect="1" noMove="1" noResize="1" noEditPoints="1" noAdjustHandles="1" noChangeArrowheads="1" noChangeShapeType="1" noTextEdit="1"/>
              </p:cNvSpPr>
              <p:nvPr/>
            </p:nvSpPr>
            <p:spPr>
              <a:xfrm>
                <a:off x="6366350" y="3810713"/>
                <a:ext cx="633699" cy="225446"/>
              </a:xfrm>
              <a:prstGeom prst="rect">
                <a:avLst/>
              </a:prstGeom>
              <a:blipFill>
                <a:blip r:embed="rId7"/>
                <a:stretch>
                  <a:fillRect/>
                </a:stretch>
              </a:blipFill>
            </p:spPr>
            <p:txBody>
              <a:bodyPr/>
              <a:lstStyle/>
              <a:p>
                <a:r>
                  <a:rPr lang="ko-KR" altLang="en-US">
                    <a:noFill/>
                  </a:rPr>
                  <a:t> </a:t>
                </a:r>
              </a:p>
            </p:txBody>
          </p:sp>
        </mc:Fallback>
      </mc:AlternateContent>
      <p:sp>
        <p:nvSpPr>
          <p:cNvPr id="43" name="직사각형 42"/>
          <p:cNvSpPr/>
          <p:nvPr/>
        </p:nvSpPr>
        <p:spPr>
          <a:xfrm>
            <a:off x="4432675" y="4076723"/>
            <a:ext cx="4572000" cy="1154162"/>
          </a:xfrm>
          <a:prstGeom prst="rect">
            <a:avLst/>
          </a:prstGeom>
        </p:spPr>
        <p:txBody>
          <a:bodyPr>
            <a:spAutoFit/>
          </a:bodyPr>
          <a:lstStyle/>
          <a:p>
            <a:pPr marL="252000" lvl="1">
              <a:spcBef>
                <a:spcPts val="600"/>
              </a:spcBef>
            </a:pPr>
            <a:r>
              <a:rPr lang="en-US" altLang="ko-KR" sz="900" b="1" dirty="0" smtClean="0">
                <a:latin typeface="Arial" pitchFamily="34" charset="0"/>
                <a:ea typeface="Arial Unicode MS" pitchFamily="50" charset="-127"/>
                <a:cs typeface="Arial" pitchFamily="34" charset="0"/>
              </a:rPr>
              <a:t>External Factor Analysis </a:t>
            </a:r>
          </a:p>
          <a:p>
            <a:pPr marL="360000" lvl="1" indent="-108000">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Decisive </a:t>
            </a:r>
            <a:r>
              <a:rPr lang="en-US" altLang="ko-KR" sz="900" dirty="0">
                <a:latin typeface="Arial" pitchFamily="34" charset="0"/>
                <a:ea typeface="Arial Unicode MS" pitchFamily="50" charset="-127"/>
                <a:cs typeface="Arial" pitchFamily="34" charset="0"/>
              </a:rPr>
              <a:t>factor analysis was conducted to confirm the decisive factors of efficiency from the DEA model by regression </a:t>
            </a:r>
            <a:r>
              <a:rPr lang="en-US" altLang="ko-KR" sz="900" dirty="0" smtClean="0">
                <a:latin typeface="Arial" pitchFamily="34" charset="0"/>
                <a:ea typeface="Arial Unicode MS" pitchFamily="50" charset="-127"/>
                <a:cs typeface="Arial" pitchFamily="34" charset="0"/>
              </a:rPr>
              <a:t>analysis</a:t>
            </a: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Analysis of multi-collinearity by Pearson correlation </a:t>
            </a:r>
            <a:r>
              <a:rPr lang="en-US" altLang="ko-KR" sz="900" dirty="0" smtClean="0">
                <a:latin typeface="Arial" pitchFamily="34" charset="0"/>
                <a:ea typeface="Arial Unicode MS" pitchFamily="50" charset="-127"/>
                <a:cs typeface="Arial" pitchFamily="34" charset="0"/>
              </a:rPr>
              <a:t>analysis</a:t>
            </a:r>
            <a:endParaRPr lang="en-US" altLang="ko-KR" sz="900" dirty="0">
              <a:latin typeface="Arial" pitchFamily="34" charset="0"/>
              <a:ea typeface="Arial Unicode MS" pitchFamily="50" charset="-127"/>
              <a:cs typeface="Arial" pitchFamily="34" charset="0"/>
            </a:endParaRPr>
          </a:p>
          <a:p>
            <a:pPr marL="360000" lvl="1" indent="-108000">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The effect of external </a:t>
            </a:r>
            <a:r>
              <a:rPr lang="en-US" altLang="ko-KR" sz="900" dirty="0" smtClean="0">
                <a:latin typeface="Arial" pitchFamily="34" charset="0"/>
                <a:ea typeface="Arial Unicode MS" pitchFamily="50" charset="-127"/>
                <a:cs typeface="Arial" pitchFamily="34" charset="0"/>
              </a:rPr>
              <a:t>factors </a:t>
            </a:r>
            <a:r>
              <a:rPr lang="en-US" altLang="ko-KR" sz="900" dirty="0">
                <a:latin typeface="Arial" pitchFamily="34" charset="0"/>
                <a:ea typeface="Arial Unicode MS" pitchFamily="50" charset="-127"/>
                <a:cs typeface="Arial" pitchFamily="34" charset="0"/>
              </a:rPr>
              <a:t>on efficiency is analyzed by Tobit regression </a:t>
            </a:r>
            <a:r>
              <a:rPr lang="en-US" altLang="ko-KR" sz="900" dirty="0" smtClean="0">
                <a:latin typeface="Arial" pitchFamily="34" charset="0"/>
                <a:ea typeface="Arial Unicode MS" pitchFamily="50" charset="-127"/>
                <a:cs typeface="Arial" pitchFamily="34" charset="0"/>
              </a:rPr>
              <a:t>analysis</a:t>
            </a:r>
          </a:p>
        </p:txBody>
      </p:sp>
      <mc:AlternateContent xmlns:mc="http://schemas.openxmlformats.org/markup-compatibility/2006">
        <mc:Choice xmlns:a14="http://schemas.microsoft.com/office/drawing/2010/main" Requires="a14">
          <p:sp>
            <p:nvSpPr>
              <p:cNvPr id="44" name="TextBox 43"/>
              <p:cNvSpPr txBox="1"/>
              <p:nvPr/>
            </p:nvSpPr>
            <p:spPr>
              <a:xfrm>
                <a:off x="4851563" y="5597032"/>
                <a:ext cx="1291251" cy="2866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900" i="1">
                          <a:latin typeface="Cambria Math" panose="02040503050406030204" pitchFamily="18" charset="0"/>
                        </a:rPr>
                        <m:t>𝜌</m:t>
                      </m:r>
                      <m:r>
                        <a:rPr lang="en-US" altLang="ko-KR" sz="900">
                          <a:latin typeface="Cambria Math" panose="02040503050406030204" pitchFamily="18" charset="0"/>
                        </a:rPr>
                        <m:t> =</m:t>
                      </m:r>
                      <m:f>
                        <m:fPr>
                          <m:ctrlPr>
                            <a:rPr lang="ko-KR" altLang="ko-KR" sz="900" i="1">
                              <a:latin typeface="Cambria Math" panose="02040503050406030204" pitchFamily="18" charset="0"/>
                            </a:rPr>
                          </m:ctrlPr>
                        </m:fPr>
                        <m:num>
                          <m:r>
                            <a:rPr lang="en-US" altLang="ko-KR" sz="900" i="1">
                              <a:latin typeface="Cambria Math" panose="02040503050406030204" pitchFamily="18" charset="0"/>
                            </a:rPr>
                            <m:t>𝐸</m:t>
                          </m:r>
                          <m:r>
                            <a:rPr lang="en-US" altLang="ko-KR" sz="900">
                              <a:latin typeface="Cambria Math" panose="02040503050406030204" pitchFamily="18" charset="0"/>
                            </a:rPr>
                            <m:t>[(</m:t>
                          </m:r>
                          <m:r>
                            <a:rPr lang="en-US" altLang="ko-KR" sz="900" i="1">
                              <a:latin typeface="Cambria Math" panose="02040503050406030204" pitchFamily="18" charset="0"/>
                            </a:rPr>
                            <m:t>𝑋</m:t>
                          </m:r>
                          <m:r>
                            <a:rPr lang="en-US" altLang="ko-KR" sz="900" i="1">
                              <a:latin typeface="Cambria Math" panose="02040503050406030204" pitchFamily="18" charset="0"/>
                            </a:rPr>
                            <m:t>−</m:t>
                          </m:r>
                          <m:sSub>
                            <m:sSubPr>
                              <m:ctrlPr>
                                <a:rPr lang="ko-KR" altLang="ko-KR" sz="900" i="1">
                                  <a:latin typeface="Cambria Math" panose="02040503050406030204" pitchFamily="18" charset="0"/>
                                </a:rPr>
                              </m:ctrlPr>
                            </m:sSubPr>
                            <m:e>
                              <m:r>
                                <a:rPr lang="en-US" altLang="ko-KR" sz="900" i="1">
                                  <a:latin typeface="Cambria Math" panose="02040503050406030204" pitchFamily="18" charset="0"/>
                                </a:rPr>
                                <m:t>𝜇</m:t>
                              </m:r>
                            </m:e>
                            <m:sub>
                              <m:r>
                                <a:rPr lang="en-US" altLang="ko-KR" sz="900" i="1">
                                  <a:latin typeface="Cambria Math" panose="02040503050406030204" pitchFamily="18" charset="0"/>
                                </a:rPr>
                                <m:t>𝑋</m:t>
                              </m:r>
                            </m:sub>
                          </m:sSub>
                          <m:r>
                            <a:rPr lang="en-US" altLang="ko-KR" sz="900">
                              <a:latin typeface="Cambria Math" panose="02040503050406030204" pitchFamily="18" charset="0"/>
                            </a:rPr>
                            <m:t>)(</m:t>
                          </m:r>
                          <m:r>
                            <a:rPr lang="en-US" altLang="ko-KR" sz="900" i="1">
                              <a:latin typeface="Cambria Math" panose="02040503050406030204" pitchFamily="18" charset="0"/>
                            </a:rPr>
                            <m:t>𝑌</m:t>
                          </m:r>
                          <m:r>
                            <a:rPr lang="en-US" altLang="ko-KR" sz="900" i="1">
                              <a:latin typeface="Cambria Math" panose="02040503050406030204" pitchFamily="18" charset="0"/>
                            </a:rPr>
                            <m:t>−</m:t>
                          </m:r>
                          <m:sSub>
                            <m:sSubPr>
                              <m:ctrlPr>
                                <a:rPr lang="ko-KR" altLang="ko-KR" sz="900" i="1">
                                  <a:latin typeface="Cambria Math" panose="02040503050406030204" pitchFamily="18" charset="0"/>
                                </a:rPr>
                              </m:ctrlPr>
                            </m:sSubPr>
                            <m:e>
                              <m:r>
                                <a:rPr lang="en-US" altLang="ko-KR" sz="900" i="1">
                                  <a:latin typeface="Cambria Math" panose="02040503050406030204" pitchFamily="18" charset="0"/>
                                </a:rPr>
                                <m:t>𝜇</m:t>
                              </m:r>
                            </m:e>
                            <m:sub>
                              <m:r>
                                <a:rPr lang="en-US" altLang="ko-KR" sz="900" i="1">
                                  <a:latin typeface="Cambria Math" panose="02040503050406030204" pitchFamily="18" charset="0"/>
                                </a:rPr>
                                <m:t>𝑌</m:t>
                              </m:r>
                            </m:sub>
                          </m:sSub>
                          <m:r>
                            <a:rPr lang="en-US" altLang="ko-KR" sz="900">
                              <a:latin typeface="Cambria Math" panose="02040503050406030204" pitchFamily="18" charset="0"/>
                            </a:rPr>
                            <m:t>)]</m:t>
                          </m:r>
                        </m:num>
                        <m:den>
                          <m:sSub>
                            <m:sSubPr>
                              <m:ctrlPr>
                                <a:rPr lang="ko-KR" altLang="ko-KR" sz="900" i="1">
                                  <a:latin typeface="Cambria Math" panose="02040503050406030204" pitchFamily="18" charset="0"/>
                                </a:rPr>
                              </m:ctrlPr>
                            </m:sSubPr>
                            <m:e>
                              <m:r>
                                <a:rPr lang="en-US" altLang="ko-KR" sz="900" i="1">
                                  <a:latin typeface="Cambria Math" panose="02040503050406030204" pitchFamily="18" charset="0"/>
                                </a:rPr>
                                <m:t>𝜎</m:t>
                              </m:r>
                            </m:e>
                            <m:sub>
                              <m:r>
                                <a:rPr lang="en-US" altLang="ko-KR" sz="900" i="1">
                                  <a:latin typeface="Cambria Math" panose="02040503050406030204" pitchFamily="18" charset="0"/>
                                </a:rPr>
                                <m:t>𝑋</m:t>
                              </m:r>
                            </m:sub>
                          </m:sSub>
                          <m:sSub>
                            <m:sSubPr>
                              <m:ctrlPr>
                                <a:rPr lang="ko-KR" altLang="ko-KR" sz="900" i="1">
                                  <a:latin typeface="Cambria Math" panose="02040503050406030204" pitchFamily="18" charset="0"/>
                                </a:rPr>
                              </m:ctrlPr>
                            </m:sSubPr>
                            <m:e>
                              <m:r>
                                <a:rPr lang="en-US" altLang="ko-KR" sz="900" i="1">
                                  <a:latin typeface="Cambria Math" panose="02040503050406030204" pitchFamily="18" charset="0"/>
                                </a:rPr>
                                <m:t>𝜎</m:t>
                              </m:r>
                            </m:e>
                            <m:sub>
                              <m:r>
                                <a:rPr lang="en-US" altLang="ko-KR" sz="900" i="1">
                                  <a:latin typeface="Cambria Math" panose="02040503050406030204" pitchFamily="18" charset="0"/>
                                </a:rPr>
                                <m:t>𝑌</m:t>
                              </m:r>
                            </m:sub>
                          </m:sSub>
                        </m:den>
                      </m:f>
                    </m:oMath>
                  </m:oMathPara>
                </a14:m>
                <a:endParaRPr lang="ko-KR" altLang="en-US" sz="900" dirty="0"/>
              </a:p>
            </p:txBody>
          </p:sp>
        </mc:Choice>
        <mc:Fallback>
          <p:sp>
            <p:nvSpPr>
              <p:cNvPr id="44" name="TextBox 43"/>
              <p:cNvSpPr txBox="1">
                <a:spLocks noRot="1" noChangeAspect="1" noMove="1" noResize="1" noEditPoints="1" noAdjustHandles="1" noChangeArrowheads="1" noChangeShapeType="1" noTextEdit="1"/>
              </p:cNvSpPr>
              <p:nvPr/>
            </p:nvSpPr>
            <p:spPr>
              <a:xfrm>
                <a:off x="4851563" y="5597032"/>
                <a:ext cx="1291251" cy="286682"/>
              </a:xfrm>
              <a:prstGeom prst="rect">
                <a:avLst/>
              </a:prstGeom>
              <a:blipFill>
                <a:blip r:embed="rId8"/>
                <a:stretch>
                  <a:fillRect l="-1887" t="-4255" r="-3302" b="-10638"/>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45" name="TextBox 44"/>
              <p:cNvSpPr txBox="1"/>
              <p:nvPr/>
            </p:nvSpPr>
            <p:spPr>
              <a:xfrm>
                <a:off x="6571537" y="5654359"/>
                <a:ext cx="683777" cy="1443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ko-KR" altLang="ko-KR" sz="900" i="1">
                              <a:latin typeface="Cambria Math" panose="02040503050406030204" pitchFamily="18" charset="0"/>
                            </a:rPr>
                          </m:ctrlPr>
                        </m:accPr>
                        <m:e>
                          <m:sSub>
                            <m:sSubPr>
                              <m:ctrlPr>
                                <a:rPr lang="ko-KR" altLang="ko-KR" sz="900" i="1">
                                  <a:latin typeface="Cambria Math" panose="02040503050406030204" pitchFamily="18" charset="0"/>
                                </a:rPr>
                              </m:ctrlPr>
                            </m:sSubPr>
                            <m:e>
                              <m:r>
                                <a:rPr lang="en-US" altLang="ko-KR" sz="900">
                                  <a:latin typeface="Cambria Math" panose="02040503050406030204" pitchFamily="18" charset="0"/>
                                </a:rPr>
                                <m:t>𝜃</m:t>
                              </m:r>
                            </m:e>
                            <m:sub>
                              <m:r>
                                <a:rPr lang="en-US" altLang="ko-KR" sz="900">
                                  <a:latin typeface="Cambria Math" panose="02040503050406030204" pitchFamily="18" charset="0"/>
                                </a:rPr>
                                <m:t>𝑖</m:t>
                              </m:r>
                            </m:sub>
                          </m:sSub>
                        </m:e>
                      </m:acc>
                      <m:r>
                        <a:rPr lang="en-US" altLang="ko-KR" sz="900">
                          <a:latin typeface="Cambria Math" panose="02040503050406030204" pitchFamily="18" charset="0"/>
                        </a:rPr>
                        <m:t>=</m:t>
                      </m:r>
                      <m:r>
                        <a:rPr lang="en-US" altLang="ko-KR" sz="900">
                          <a:latin typeface="Cambria Math" panose="02040503050406030204" pitchFamily="18" charset="0"/>
                        </a:rPr>
                        <m:t>𝛽</m:t>
                      </m:r>
                      <m:sSub>
                        <m:sSubPr>
                          <m:ctrlPr>
                            <a:rPr lang="ko-KR" altLang="ko-KR" sz="900" i="1">
                              <a:latin typeface="Cambria Math" panose="02040503050406030204" pitchFamily="18" charset="0"/>
                            </a:rPr>
                          </m:ctrlPr>
                        </m:sSubPr>
                        <m:e>
                          <m:r>
                            <a:rPr lang="en-US" altLang="ko-KR" sz="900">
                              <a:latin typeface="Cambria Math" panose="02040503050406030204" pitchFamily="18" charset="0"/>
                            </a:rPr>
                            <m:t>𝑥</m:t>
                          </m:r>
                        </m:e>
                        <m:sub>
                          <m:r>
                            <a:rPr lang="en-US" altLang="ko-KR" sz="900">
                              <a:latin typeface="Cambria Math" panose="02040503050406030204" pitchFamily="18" charset="0"/>
                            </a:rPr>
                            <m:t>1</m:t>
                          </m:r>
                        </m:sub>
                      </m:sSub>
                      <m:r>
                        <a:rPr lang="en-US" altLang="ko-KR" sz="900">
                          <a:latin typeface="Cambria Math" panose="02040503050406030204" pitchFamily="18" charset="0"/>
                        </a:rPr>
                        <m:t>+</m:t>
                      </m:r>
                      <m:sSub>
                        <m:sSubPr>
                          <m:ctrlPr>
                            <a:rPr lang="ko-KR" altLang="ko-KR" sz="900" i="1">
                              <a:latin typeface="Cambria Math" panose="02040503050406030204" pitchFamily="18" charset="0"/>
                            </a:rPr>
                          </m:ctrlPr>
                        </m:sSubPr>
                        <m:e>
                          <m:r>
                            <a:rPr lang="en-US" altLang="ko-KR" sz="900">
                              <a:latin typeface="Cambria Math" panose="02040503050406030204" pitchFamily="18" charset="0"/>
                            </a:rPr>
                            <m:t>𝜀</m:t>
                          </m:r>
                        </m:e>
                        <m:sub>
                          <m:r>
                            <a:rPr lang="en-US" altLang="ko-KR" sz="900">
                              <a:latin typeface="Cambria Math" panose="02040503050406030204" pitchFamily="18" charset="0"/>
                            </a:rPr>
                            <m:t>𝑖</m:t>
                          </m:r>
                        </m:sub>
                      </m:sSub>
                    </m:oMath>
                  </m:oMathPara>
                </a14:m>
                <a:endParaRPr lang="ko-KR" altLang="en-US" sz="900" dirty="0">
                  <a:latin typeface="Cambria Math" panose="02040503050406030204" pitchFamily="18" charset="0"/>
                </a:endParaRPr>
              </a:p>
            </p:txBody>
          </p:sp>
        </mc:Choice>
        <mc:Fallback>
          <p:sp>
            <p:nvSpPr>
              <p:cNvPr id="45" name="TextBox 44"/>
              <p:cNvSpPr txBox="1">
                <a:spLocks noRot="1" noChangeAspect="1" noMove="1" noResize="1" noEditPoints="1" noAdjustHandles="1" noChangeArrowheads="1" noChangeShapeType="1" noTextEdit="1"/>
              </p:cNvSpPr>
              <p:nvPr/>
            </p:nvSpPr>
            <p:spPr>
              <a:xfrm>
                <a:off x="6571537" y="5654359"/>
                <a:ext cx="683777" cy="144335"/>
              </a:xfrm>
              <a:prstGeom prst="rect">
                <a:avLst/>
              </a:prstGeom>
              <a:blipFill>
                <a:blip r:embed="rId9"/>
                <a:stretch>
                  <a:fillRect l="-3571" t="-30435" r="-1786" b="-39130"/>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46" name="TextBox 45"/>
              <p:cNvSpPr txBox="1"/>
              <p:nvPr/>
            </p:nvSpPr>
            <p:spPr>
              <a:xfrm>
                <a:off x="7877640" y="5571232"/>
                <a:ext cx="741229" cy="1443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ko-KR" altLang="ko-KR" sz="900" i="1">
                              <a:latin typeface="Cambria Math" panose="02040503050406030204" pitchFamily="18" charset="0"/>
                            </a:rPr>
                          </m:ctrlPr>
                        </m:sSubPr>
                        <m:e>
                          <m:r>
                            <a:rPr lang="en-US" altLang="ko-KR" sz="900">
                              <a:latin typeface="Cambria Math" panose="02040503050406030204" pitchFamily="18" charset="0"/>
                            </a:rPr>
                            <m:t>𝜃</m:t>
                          </m:r>
                        </m:e>
                        <m:sub>
                          <m:r>
                            <a:rPr lang="en-US" altLang="ko-KR" sz="900">
                              <a:latin typeface="Cambria Math" panose="02040503050406030204" pitchFamily="18" charset="0"/>
                            </a:rPr>
                            <m:t>𝑖</m:t>
                          </m:r>
                        </m:sub>
                      </m:sSub>
                      <m:r>
                        <a:rPr lang="en-US" altLang="ko-KR" sz="900">
                          <a:latin typeface="Cambria Math" panose="02040503050406030204" pitchFamily="18" charset="0"/>
                        </a:rPr>
                        <m:t>=0</m:t>
                      </m:r>
                      <m:r>
                        <m:rPr>
                          <m:nor/>
                        </m:rPr>
                        <a:rPr lang="en-US" altLang="ko-KR" sz="900">
                          <a:latin typeface="Cambria Math" panose="02040503050406030204" pitchFamily="18" charset="0"/>
                        </a:rPr>
                        <m:t> </m:t>
                      </m:r>
                      <m:r>
                        <m:rPr>
                          <m:nor/>
                        </m:rPr>
                        <a:rPr lang="en-US" altLang="ko-KR" sz="900">
                          <a:latin typeface="Cambria Math" panose="02040503050406030204" pitchFamily="18" charset="0"/>
                        </a:rPr>
                        <m:t>if</m:t>
                      </m:r>
                      <m:r>
                        <m:rPr>
                          <m:nor/>
                        </m:rPr>
                        <a:rPr lang="en-US" altLang="ko-KR" sz="900">
                          <a:latin typeface="Cambria Math" panose="02040503050406030204" pitchFamily="18" charset="0"/>
                        </a:rPr>
                        <m:t> </m:t>
                      </m:r>
                      <m:acc>
                        <m:accPr>
                          <m:chr m:val="̂"/>
                          <m:ctrlPr>
                            <a:rPr lang="ko-KR" altLang="ko-KR" sz="900" i="1">
                              <a:latin typeface="Cambria Math" panose="02040503050406030204" pitchFamily="18" charset="0"/>
                            </a:rPr>
                          </m:ctrlPr>
                        </m:accPr>
                        <m:e>
                          <m:r>
                            <a:rPr lang="en-US" altLang="ko-KR" sz="900">
                              <a:latin typeface="Cambria Math" panose="02040503050406030204" pitchFamily="18" charset="0"/>
                            </a:rPr>
                            <m:t>𝜃</m:t>
                          </m:r>
                        </m:e>
                      </m:acc>
                      <m:r>
                        <a:rPr lang="en-US" altLang="ko-KR" sz="900">
                          <a:latin typeface="Cambria Math" panose="02040503050406030204" pitchFamily="18" charset="0"/>
                        </a:rPr>
                        <m:t>≤0</m:t>
                      </m:r>
                    </m:oMath>
                  </m:oMathPara>
                </a14:m>
                <a:endParaRPr lang="ko-KR" altLang="ko-KR" sz="900" dirty="0">
                  <a:latin typeface="Cambria Math" panose="02040503050406030204" pitchFamily="18" charset="0"/>
                </a:endParaRPr>
              </a:p>
            </p:txBody>
          </p:sp>
        </mc:Choice>
        <mc:Fallback>
          <p:sp>
            <p:nvSpPr>
              <p:cNvPr id="46" name="TextBox 45"/>
              <p:cNvSpPr txBox="1">
                <a:spLocks noRot="1" noChangeAspect="1" noMove="1" noResize="1" noEditPoints="1" noAdjustHandles="1" noChangeArrowheads="1" noChangeShapeType="1" noTextEdit="1"/>
              </p:cNvSpPr>
              <p:nvPr/>
            </p:nvSpPr>
            <p:spPr>
              <a:xfrm>
                <a:off x="7877640" y="5571232"/>
                <a:ext cx="741229" cy="144335"/>
              </a:xfrm>
              <a:prstGeom prst="rect">
                <a:avLst/>
              </a:prstGeom>
              <a:blipFill>
                <a:blip r:embed="rId10"/>
                <a:stretch>
                  <a:fillRect l="-3279" t="-29167" r="-3279" b="-16667"/>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47" name="TextBox 46"/>
              <p:cNvSpPr txBox="1"/>
              <p:nvPr/>
            </p:nvSpPr>
            <p:spPr>
              <a:xfrm>
                <a:off x="7877639" y="5726397"/>
                <a:ext cx="741229" cy="144335"/>
              </a:xfrm>
              <a:prstGeom prst="rect">
                <a:avLst/>
              </a:prstGeom>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ko-KR" altLang="ko-KR" sz="900" i="1">
                              <a:latin typeface="Cambria Math" panose="02040503050406030204" pitchFamily="18" charset="0"/>
                            </a:rPr>
                          </m:ctrlPr>
                        </m:sSubPr>
                        <m:e>
                          <m:r>
                            <a:rPr lang="en-US" altLang="ko-KR" sz="900">
                              <a:latin typeface="Cambria Math" panose="02040503050406030204" pitchFamily="18" charset="0"/>
                            </a:rPr>
                            <m:t>𝜃</m:t>
                          </m:r>
                        </m:e>
                        <m:sub>
                          <m:r>
                            <a:rPr lang="en-US" altLang="ko-KR" sz="900">
                              <a:latin typeface="Cambria Math" panose="02040503050406030204" pitchFamily="18" charset="0"/>
                            </a:rPr>
                            <m:t>𝑖</m:t>
                          </m:r>
                        </m:sub>
                      </m:sSub>
                      <m:r>
                        <a:rPr lang="en-US" altLang="ko-KR" sz="900">
                          <a:latin typeface="Cambria Math" panose="02040503050406030204" pitchFamily="18" charset="0"/>
                        </a:rPr>
                        <m:t>=1</m:t>
                      </m:r>
                      <m:r>
                        <m:rPr>
                          <m:nor/>
                        </m:rPr>
                        <a:rPr lang="en-US" altLang="ko-KR" sz="900">
                          <a:latin typeface="Cambria Math" panose="02040503050406030204" pitchFamily="18" charset="0"/>
                        </a:rPr>
                        <m:t> </m:t>
                      </m:r>
                      <m:r>
                        <m:rPr>
                          <m:nor/>
                        </m:rPr>
                        <a:rPr lang="en-US" altLang="ko-KR" sz="900">
                          <a:latin typeface="Cambria Math" panose="02040503050406030204" pitchFamily="18" charset="0"/>
                        </a:rPr>
                        <m:t>if</m:t>
                      </m:r>
                      <m:r>
                        <m:rPr>
                          <m:nor/>
                        </m:rPr>
                        <a:rPr lang="en-US" altLang="ko-KR" sz="900">
                          <a:latin typeface="Cambria Math" panose="02040503050406030204" pitchFamily="18" charset="0"/>
                        </a:rPr>
                        <m:t> </m:t>
                      </m:r>
                      <m:acc>
                        <m:accPr>
                          <m:chr m:val="̂"/>
                          <m:ctrlPr>
                            <a:rPr lang="ko-KR" altLang="ko-KR" sz="900" i="1">
                              <a:latin typeface="Cambria Math" panose="02040503050406030204" pitchFamily="18" charset="0"/>
                            </a:rPr>
                          </m:ctrlPr>
                        </m:accPr>
                        <m:e>
                          <m:r>
                            <a:rPr lang="en-US" altLang="ko-KR" sz="900">
                              <a:latin typeface="Cambria Math" panose="02040503050406030204" pitchFamily="18" charset="0"/>
                            </a:rPr>
                            <m:t>𝜃</m:t>
                          </m:r>
                        </m:e>
                      </m:acc>
                      <m:r>
                        <a:rPr lang="en-US" altLang="ko-KR" sz="900">
                          <a:latin typeface="Cambria Math" panose="02040503050406030204" pitchFamily="18" charset="0"/>
                        </a:rPr>
                        <m:t>≥1</m:t>
                      </m:r>
                    </m:oMath>
                  </m:oMathPara>
                </a14:m>
                <a:endParaRPr lang="ko-KR" altLang="en-US" sz="900" dirty="0">
                  <a:latin typeface="Cambria Math" panose="02040503050406030204" pitchFamily="18" charset="0"/>
                </a:endParaRPr>
              </a:p>
            </p:txBody>
          </p:sp>
        </mc:Choice>
        <mc:Fallback>
          <p:sp>
            <p:nvSpPr>
              <p:cNvPr id="47" name="TextBox 46"/>
              <p:cNvSpPr txBox="1">
                <a:spLocks noRot="1" noChangeAspect="1" noMove="1" noResize="1" noEditPoints="1" noAdjustHandles="1" noChangeArrowheads="1" noChangeShapeType="1" noTextEdit="1"/>
              </p:cNvSpPr>
              <p:nvPr/>
            </p:nvSpPr>
            <p:spPr>
              <a:xfrm>
                <a:off x="7877639" y="5726397"/>
                <a:ext cx="741229" cy="144335"/>
              </a:xfrm>
              <a:prstGeom prst="rect">
                <a:avLst/>
              </a:prstGeom>
              <a:blipFill>
                <a:blip r:embed="rId11"/>
                <a:stretch>
                  <a:fillRect l="-3279" t="-25000" r="-3279" b="-16667"/>
                </a:stretch>
              </a:blipFill>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48" name="TextBox 47"/>
              <p:cNvSpPr txBox="1"/>
              <p:nvPr/>
            </p:nvSpPr>
            <p:spPr>
              <a:xfrm>
                <a:off x="7877639" y="5888593"/>
                <a:ext cx="961032" cy="1443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ko-KR" altLang="ko-KR" sz="900" i="1">
                              <a:latin typeface="Cambria Math" panose="02040503050406030204" pitchFamily="18" charset="0"/>
                            </a:rPr>
                          </m:ctrlPr>
                        </m:sSubPr>
                        <m:e>
                          <m:r>
                            <a:rPr lang="en-US" altLang="ko-KR" sz="900">
                              <a:latin typeface="Cambria Math" panose="02040503050406030204" pitchFamily="18" charset="0"/>
                            </a:rPr>
                            <m:t>𝜃</m:t>
                          </m:r>
                        </m:e>
                        <m:sub>
                          <m:r>
                            <a:rPr lang="en-US" altLang="ko-KR" sz="900">
                              <a:latin typeface="Cambria Math" panose="02040503050406030204" pitchFamily="18" charset="0"/>
                            </a:rPr>
                            <m:t>𝑖</m:t>
                          </m:r>
                        </m:sub>
                      </m:sSub>
                      <m:r>
                        <a:rPr lang="en-US" altLang="ko-KR" sz="900">
                          <a:latin typeface="Cambria Math" panose="02040503050406030204" pitchFamily="18" charset="0"/>
                        </a:rPr>
                        <m:t>=</m:t>
                      </m:r>
                      <m:acc>
                        <m:accPr>
                          <m:chr m:val="̂"/>
                          <m:ctrlPr>
                            <a:rPr lang="ko-KR" altLang="ko-KR" sz="900" i="1">
                              <a:latin typeface="Cambria Math" panose="02040503050406030204" pitchFamily="18" charset="0"/>
                            </a:rPr>
                          </m:ctrlPr>
                        </m:accPr>
                        <m:e>
                          <m:r>
                            <a:rPr lang="en-US" altLang="ko-KR" sz="900">
                              <a:latin typeface="Cambria Math" panose="02040503050406030204" pitchFamily="18" charset="0"/>
                            </a:rPr>
                            <m:t>𝜃</m:t>
                          </m:r>
                        </m:e>
                      </m:acc>
                      <m:r>
                        <m:rPr>
                          <m:nor/>
                        </m:rPr>
                        <a:rPr lang="en-US" altLang="ko-KR" sz="900">
                          <a:latin typeface="Cambria Math" panose="02040503050406030204" pitchFamily="18" charset="0"/>
                        </a:rPr>
                        <m:t> </m:t>
                      </m:r>
                      <m:r>
                        <m:rPr>
                          <m:nor/>
                        </m:rPr>
                        <a:rPr lang="en-US" altLang="ko-KR" sz="900">
                          <a:latin typeface="Cambria Math" panose="02040503050406030204" pitchFamily="18" charset="0"/>
                        </a:rPr>
                        <m:t>if</m:t>
                      </m:r>
                      <m:r>
                        <m:rPr>
                          <m:nor/>
                        </m:rPr>
                        <a:rPr lang="en-US" altLang="ko-KR" sz="900">
                          <a:latin typeface="Cambria Math" panose="02040503050406030204" pitchFamily="18" charset="0"/>
                        </a:rPr>
                        <m:t> </m:t>
                      </m:r>
                      <m:r>
                        <a:rPr lang="en-US" altLang="ko-KR" sz="900">
                          <a:latin typeface="Cambria Math" panose="02040503050406030204" pitchFamily="18" charset="0"/>
                        </a:rPr>
                        <m:t>0≤</m:t>
                      </m:r>
                      <m:acc>
                        <m:accPr>
                          <m:chr m:val="̂"/>
                          <m:ctrlPr>
                            <a:rPr lang="ko-KR" altLang="ko-KR" sz="900" i="1">
                              <a:latin typeface="Cambria Math" panose="02040503050406030204" pitchFamily="18" charset="0"/>
                            </a:rPr>
                          </m:ctrlPr>
                        </m:accPr>
                        <m:e>
                          <m:r>
                            <a:rPr lang="en-US" altLang="ko-KR" sz="900">
                              <a:latin typeface="Cambria Math" panose="02040503050406030204" pitchFamily="18" charset="0"/>
                            </a:rPr>
                            <m:t>𝜃</m:t>
                          </m:r>
                        </m:e>
                      </m:acc>
                      <m:r>
                        <a:rPr lang="en-US" altLang="ko-KR" sz="900">
                          <a:latin typeface="Cambria Math" panose="02040503050406030204" pitchFamily="18" charset="0"/>
                        </a:rPr>
                        <m:t>≤1</m:t>
                      </m:r>
                    </m:oMath>
                  </m:oMathPara>
                </a14:m>
                <a:endParaRPr lang="ko-KR" altLang="en-US" sz="900" dirty="0">
                  <a:latin typeface="Cambria Math" panose="02040503050406030204" pitchFamily="18" charset="0"/>
                </a:endParaRPr>
              </a:p>
            </p:txBody>
          </p:sp>
        </mc:Choice>
        <mc:Fallback>
          <p:sp>
            <p:nvSpPr>
              <p:cNvPr id="48" name="TextBox 47"/>
              <p:cNvSpPr txBox="1">
                <a:spLocks noRot="1" noChangeAspect="1" noMove="1" noResize="1" noEditPoints="1" noAdjustHandles="1" noChangeArrowheads="1" noChangeShapeType="1" noTextEdit="1"/>
              </p:cNvSpPr>
              <p:nvPr/>
            </p:nvSpPr>
            <p:spPr>
              <a:xfrm>
                <a:off x="7877639" y="5888593"/>
                <a:ext cx="961032" cy="144335"/>
              </a:xfrm>
              <a:prstGeom prst="rect">
                <a:avLst/>
              </a:prstGeom>
              <a:blipFill>
                <a:blip r:embed="rId12"/>
                <a:stretch>
                  <a:fillRect l="-2532" t="-29167" r="-2532" b="-16667"/>
                </a:stretch>
              </a:blipFill>
            </p:spPr>
            <p:txBody>
              <a:bodyPr/>
              <a:lstStyle/>
              <a:p>
                <a:r>
                  <a:rPr lang="ko-KR" altLang="en-US">
                    <a:noFill/>
                  </a:rPr>
                  <a:t> </a:t>
                </a:r>
              </a:p>
            </p:txBody>
          </p:sp>
        </mc:Fallback>
      </mc:AlternateContent>
      <p:sp>
        <p:nvSpPr>
          <p:cNvPr id="49" name="TextBox 48"/>
          <p:cNvSpPr txBox="1"/>
          <p:nvPr/>
        </p:nvSpPr>
        <p:spPr>
          <a:xfrm>
            <a:off x="7257440" y="5525482"/>
            <a:ext cx="678391" cy="230832"/>
          </a:xfrm>
          <a:prstGeom prst="rect">
            <a:avLst/>
          </a:prstGeom>
          <a:noFill/>
        </p:spPr>
        <p:txBody>
          <a:bodyPr wrap="none" rtlCol="0">
            <a:spAutoFit/>
          </a:bodyPr>
          <a:lstStyle/>
          <a:p>
            <a:r>
              <a:rPr lang="en-US" altLang="ko-KR" sz="900" dirty="0" smtClean="0">
                <a:latin typeface="Times New Roman" panose="02020603050405020304" pitchFamily="18" charset="0"/>
                <a:cs typeface="Times New Roman" panose="02020603050405020304" pitchFamily="18" charset="0"/>
              </a:rPr>
              <a:t>Subject to.</a:t>
            </a:r>
            <a:endParaRPr lang="ko-KR" altLang="en-US" sz="900" dirty="0">
              <a:latin typeface="Times New Roman" panose="02020603050405020304" pitchFamily="18" charset="0"/>
              <a:cs typeface="Times New Roman" panose="02020603050405020304" pitchFamily="18" charset="0"/>
            </a:endParaRPr>
          </a:p>
        </p:txBody>
      </p:sp>
      <p:sp>
        <p:nvSpPr>
          <p:cNvPr id="50" name="TextBox 49"/>
          <p:cNvSpPr txBox="1"/>
          <p:nvPr/>
        </p:nvSpPr>
        <p:spPr>
          <a:xfrm>
            <a:off x="4741687" y="5380198"/>
            <a:ext cx="2181835" cy="232371"/>
          </a:xfrm>
          <a:prstGeom prst="rect">
            <a:avLst/>
          </a:prstGeom>
          <a:noFill/>
        </p:spPr>
        <p:txBody>
          <a:bodyPr wrap="square" rtlCol="0">
            <a:spAutoFit/>
          </a:bodyPr>
          <a:lstStyle/>
          <a:p>
            <a:pPr>
              <a:lnSpc>
                <a:spcPct val="130000"/>
              </a:lnSpc>
            </a:pPr>
            <a:r>
              <a:rPr lang="en-US" altLang="ko-KR" sz="700" b="1" dirty="0" smtClean="0">
                <a:latin typeface="Arial" panose="020B0604020202020204" pitchFamily="34" charset="0"/>
                <a:ea typeface="휴먼모음T" panose="02030504000101010101" pitchFamily="18" charset="-127"/>
                <a:cs typeface="Arial" panose="020B0604020202020204" pitchFamily="34" charset="0"/>
              </a:rPr>
              <a:t>&lt;Pearson Correlation Analysis&gt;</a:t>
            </a:r>
            <a:endParaRPr lang="en-US" altLang="ko-KR" sz="700" b="1" dirty="0" smtClean="0">
              <a:latin typeface="Arial" panose="020B0604020202020204" pitchFamily="34" charset="0"/>
              <a:ea typeface="휴먼모음T" panose="02030504000101010101" pitchFamily="18" charset="-127"/>
              <a:cs typeface="Arial" panose="020B0604020202020204" pitchFamily="34" charset="0"/>
            </a:endParaRPr>
          </a:p>
        </p:txBody>
      </p:sp>
      <p:sp>
        <p:nvSpPr>
          <p:cNvPr id="51" name="TextBox 50"/>
          <p:cNvSpPr txBox="1"/>
          <p:nvPr/>
        </p:nvSpPr>
        <p:spPr>
          <a:xfrm>
            <a:off x="6692170" y="5380198"/>
            <a:ext cx="2181835" cy="232371"/>
          </a:xfrm>
          <a:prstGeom prst="rect">
            <a:avLst/>
          </a:prstGeom>
          <a:noFill/>
        </p:spPr>
        <p:txBody>
          <a:bodyPr wrap="square" rtlCol="0">
            <a:spAutoFit/>
          </a:bodyPr>
          <a:lstStyle/>
          <a:p>
            <a:pPr>
              <a:lnSpc>
                <a:spcPct val="130000"/>
              </a:lnSpc>
            </a:pPr>
            <a:r>
              <a:rPr lang="en-US" altLang="ko-KR" sz="700" b="1" dirty="0" smtClean="0">
                <a:latin typeface="Arial" panose="020B0604020202020204" pitchFamily="34" charset="0"/>
                <a:ea typeface="휴먼모음T" panose="02030504000101010101" pitchFamily="18" charset="-127"/>
                <a:cs typeface="Arial" panose="020B0604020202020204" pitchFamily="34" charset="0"/>
              </a:rPr>
              <a:t>&lt;Tobit </a:t>
            </a:r>
            <a:r>
              <a:rPr lang="en-US" altLang="ko-KR" sz="700" b="1" dirty="0">
                <a:latin typeface="Arial" panose="020B0604020202020204" pitchFamily="34" charset="0"/>
                <a:ea typeface="휴먼모음T" panose="02030504000101010101" pitchFamily="18" charset="-127"/>
                <a:cs typeface="Arial" panose="020B0604020202020204" pitchFamily="34" charset="0"/>
              </a:rPr>
              <a:t>R</a:t>
            </a:r>
            <a:r>
              <a:rPr lang="en-US" altLang="ko-KR" sz="700" b="1" dirty="0" smtClean="0">
                <a:latin typeface="Arial" panose="020B0604020202020204" pitchFamily="34" charset="0"/>
                <a:ea typeface="휴먼모음T" panose="02030504000101010101" pitchFamily="18" charset="-127"/>
                <a:cs typeface="Arial" panose="020B0604020202020204" pitchFamily="34" charset="0"/>
              </a:rPr>
              <a:t>egression Analysis&gt;</a:t>
            </a:r>
            <a:endParaRPr lang="en-US" altLang="ko-KR" sz="700" b="1" dirty="0" smtClean="0">
              <a:latin typeface="Arial" panose="020B0604020202020204" pitchFamily="34" charset="0"/>
              <a:ea typeface="휴먼모음T" panose="02030504000101010101" pitchFamily="18" charset="-127"/>
              <a:cs typeface="Arial" panose="020B0604020202020204" pitchFamily="34" charset="0"/>
            </a:endParaRPr>
          </a:p>
        </p:txBody>
      </p:sp>
    </p:spTree>
    <p:extLst>
      <p:ext uri="{BB962C8B-B14F-4D97-AF65-F5344CB8AC3E}">
        <p14:creationId xmlns:p14="http://schemas.microsoft.com/office/powerpoint/2010/main" val="18476620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모서리가 둥근 직사각형 3"/>
          <p:cNvSpPr/>
          <p:nvPr/>
        </p:nvSpPr>
        <p:spPr bwMode="auto">
          <a:xfrm>
            <a:off x="75099" y="157942"/>
            <a:ext cx="4428000" cy="6560357"/>
          </a:xfrm>
          <a:prstGeom prst="roundRect">
            <a:avLst>
              <a:gd name="adj" fmla="val 3837"/>
            </a:avLst>
          </a:prstGeom>
          <a:noFill/>
          <a:ln>
            <a:solidFill>
              <a:schemeClr val="bg1">
                <a:lumMod val="75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R="0" algn="l" defTabSz="914400" rtl="0" eaLnBrk="1" fontAlgn="base" latinLnBrk="1" hangingPunct="1">
              <a:lnSpc>
                <a:spcPct val="100000"/>
              </a:lnSpc>
              <a:spcBef>
                <a:spcPct val="0"/>
              </a:spcBef>
              <a:spcAft>
                <a:spcPct val="0"/>
              </a:spcAft>
              <a:buClrTx/>
              <a:buSzTx/>
              <a:tabLst/>
            </a:pPr>
            <a:endParaRPr lang="ko-KR" altLang="en-US" sz="800" dirty="0" smtClean="0">
              <a:solidFill>
                <a:schemeClr val="tx1"/>
              </a:solidFill>
              <a:latin typeface="HY수평선M" pitchFamily="18" charset="-127"/>
              <a:ea typeface="HY수평선M" pitchFamily="18" charset="-127"/>
            </a:endParaRPr>
          </a:p>
        </p:txBody>
      </p:sp>
      <p:sp>
        <p:nvSpPr>
          <p:cNvPr id="5" name="TextBox 4"/>
          <p:cNvSpPr txBox="1"/>
          <p:nvPr/>
        </p:nvSpPr>
        <p:spPr>
          <a:xfrm>
            <a:off x="137058" y="156542"/>
            <a:ext cx="1386857" cy="280526"/>
          </a:xfrm>
          <a:prstGeom prst="rect">
            <a:avLst/>
          </a:prstGeom>
          <a:noFill/>
        </p:spPr>
        <p:txBody>
          <a:bodyPr wrap="square" rtlCol="0">
            <a:spAutoFit/>
          </a:bodyPr>
          <a:lstStyle/>
          <a:p>
            <a:pPr>
              <a:lnSpc>
                <a:spcPct val="130000"/>
              </a:lnSpc>
            </a:pPr>
            <a:r>
              <a:rPr lang="en-US" altLang="ko-KR" sz="1050" b="1" dirty="0" smtClean="0">
                <a:latin typeface="Arial" panose="020B0604020202020204" pitchFamily="34" charset="0"/>
                <a:ea typeface="휴먼모음T" panose="02030504000101010101" pitchFamily="18" charset="-127"/>
                <a:cs typeface="Arial" panose="020B0604020202020204" pitchFamily="34" charset="0"/>
              </a:rPr>
              <a:t>APPLICATION</a:t>
            </a:r>
            <a:endParaRPr lang="en-US" altLang="ko-KR" sz="1050" b="1" dirty="0" smtClean="0">
              <a:latin typeface="Arial" panose="020B0604020202020204" pitchFamily="34" charset="0"/>
              <a:ea typeface="휴먼모음T" panose="02030504000101010101" pitchFamily="18" charset="-127"/>
              <a:cs typeface="Arial" panose="020B0604020202020204" pitchFamily="34" charset="0"/>
            </a:endParaRPr>
          </a:p>
        </p:txBody>
      </p:sp>
      <p:sp>
        <p:nvSpPr>
          <p:cNvPr id="6" name="모서리가 둥근 직사각형 5"/>
          <p:cNvSpPr/>
          <p:nvPr/>
        </p:nvSpPr>
        <p:spPr bwMode="auto">
          <a:xfrm>
            <a:off x="4597404" y="157943"/>
            <a:ext cx="4428000" cy="6560356"/>
          </a:xfrm>
          <a:prstGeom prst="roundRect">
            <a:avLst>
              <a:gd name="adj" fmla="val 3837"/>
            </a:avLst>
          </a:prstGeom>
          <a:noFill/>
          <a:ln>
            <a:solidFill>
              <a:schemeClr val="bg1">
                <a:lumMod val="75000"/>
              </a:schemeClr>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R="0" algn="l" defTabSz="914400" rtl="0" eaLnBrk="1" fontAlgn="base" latinLnBrk="1" hangingPunct="1">
              <a:lnSpc>
                <a:spcPct val="100000"/>
              </a:lnSpc>
              <a:spcBef>
                <a:spcPct val="0"/>
              </a:spcBef>
              <a:spcAft>
                <a:spcPct val="0"/>
              </a:spcAft>
              <a:buClrTx/>
              <a:buSzTx/>
              <a:tabLst/>
            </a:pPr>
            <a:endParaRPr lang="ko-KR" altLang="en-US" sz="800" dirty="0" smtClean="0">
              <a:solidFill>
                <a:schemeClr val="tx1"/>
              </a:solidFill>
              <a:latin typeface="HY수평선M" pitchFamily="18" charset="-127"/>
              <a:ea typeface="HY수평선M" pitchFamily="18" charset="-127"/>
            </a:endParaRPr>
          </a:p>
        </p:txBody>
      </p:sp>
      <p:sp>
        <p:nvSpPr>
          <p:cNvPr id="7" name="TextBox 6"/>
          <p:cNvSpPr txBox="1"/>
          <p:nvPr/>
        </p:nvSpPr>
        <p:spPr>
          <a:xfrm>
            <a:off x="4612587" y="5061211"/>
            <a:ext cx="1386857" cy="280526"/>
          </a:xfrm>
          <a:prstGeom prst="rect">
            <a:avLst/>
          </a:prstGeom>
          <a:noFill/>
        </p:spPr>
        <p:txBody>
          <a:bodyPr wrap="square" rtlCol="0">
            <a:spAutoFit/>
          </a:bodyPr>
          <a:lstStyle/>
          <a:p>
            <a:pPr>
              <a:lnSpc>
                <a:spcPct val="130000"/>
              </a:lnSpc>
            </a:pPr>
            <a:r>
              <a:rPr lang="en-US" altLang="ko-KR" sz="1050" b="1" dirty="0" smtClean="0">
                <a:latin typeface="Arial" panose="020B0604020202020204" pitchFamily="34" charset="0"/>
                <a:ea typeface="휴먼모음T" panose="02030504000101010101" pitchFamily="18" charset="-127"/>
                <a:cs typeface="Arial" panose="020B0604020202020204" pitchFamily="34" charset="0"/>
              </a:rPr>
              <a:t>CONCLUSION</a:t>
            </a:r>
            <a:endParaRPr lang="en-US" altLang="ko-KR" sz="1050" b="1" dirty="0" smtClean="0">
              <a:latin typeface="Arial" panose="020B0604020202020204" pitchFamily="34" charset="0"/>
              <a:ea typeface="휴먼모음T" panose="02030504000101010101" pitchFamily="18" charset="-127"/>
              <a:cs typeface="Arial" panose="020B0604020202020204" pitchFamily="34" charset="0"/>
            </a:endParaRPr>
          </a:p>
        </p:txBody>
      </p:sp>
      <p:sp>
        <p:nvSpPr>
          <p:cNvPr id="8" name="직사각형 7"/>
          <p:cNvSpPr/>
          <p:nvPr/>
        </p:nvSpPr>
        <p:spPr>
          <a:xfrm>
            <a:off x="-34389" y="402066"/>
            <a:ext cx="4572000" cy="1320361"/>
          </a:xfrm>
          <a:prstGeom prst="rect">
            <a:avLst/>
          </a:prstGeom>
        </p:spPr>
        <p:txBody>
          <a:bodyPr>
            <a:spAutoFit/>
          </a:bodyPr>
          <a:lstStyle/>
          <a:p>
            <a:pPr marL="252000" lvl="1">
              <a:lnSpc>
                <a:spcPct val="90000"/>
              </a:lnSpc>
              <a:spcBef>
                <a:spcPts val="600"/>
              </a:spcBef>
            </a:pPr>
            <a:r>
              <a:rPr lang="en-US" altLang="ko-KR" sz="900" b="1" dirty="0" smtClean="0">
                <a:latin typeface="Arial" pitchFamily="34" charset="0"/>
                <a:ea typeface="Arial Unicode MS" pitchFamily="50" charset="-127"/>
                <a:cs typeface="Arial" pitchFamily="34" charset="0"/>
              </a:rPr>
              <a:t>Dataset</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The smart card data of Seoul consists of 15 million instances of individual transit information per day. </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Each of the bits of information is classified in 38 indices and provides more specific data. Smart card data could provide 99% of transit users’ trip information</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we extracted Card ID, boarding location ID, Alight location ID, number of Transfer, Date, alighting time, Vehicle ID, and Boarding time </a:t>
            </a:r>
          </a:p>
        </p:txBody>
      </p:sp>
      <p:pic>
        <p:nvPicPr>
          <p:cNvPr id="9" name="그림 8"/>
          <p:cNvPicPr>
            <a:picLocks noChangeAspect="1"/>
          </p:cNvPicPr>
          <p:nvPr/>
        </p:nvPicPr>
        <p:blipFill>
          <a:blip r:embed="rId2"/>
          <a:stretch>
            <a:fillRect/>
          </a:stretch>
        </p:blipFill>
        <p:spPr>
          <a:xfrm>
            <a:off x="268004" y="1690726"/>
            <a:ext cx="4123114" cy="1262467"/>
          </a:xfrm>
          <a:prstGeom prst="rect">
            <a:avLst/>
          </a:prstGeom>
        </p:spPr>
      </p:pic>
      <p:sp>
        <p:nvSpPr>
          <p:cNvPr id="11" name="직사각형 10"/>
          <p:cNvSpPr/>
          <p:nvPr/>
        </p:nvSpPr>
        <p:spPr>
          <a:xfrm>
            <a:off x="-34389" y="3000704"/>
            <a:ext cx="4572000" cy="869469"/>
          </a:xfrm>
          <a:prstGeom prst="rect">
            <a:avLst/>
          </a:prstGeom>
        </p:spPr>
        <p:txBody>
          <a:bodyPr>
            <a:spAutoFit/>
          </a:bodyPr>
          <a:lstStyle/>
          <a:p>
            <a:pPr marL="360000" lvl="1" indent="-108000">
              <a:lnSpc>
                <a:spcPct val="90000"/>
              </a:lnSpc>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Transfer efficiency </a:t>
            </a:r>
            <a:r>
              <a:rPr lang="en-US" altLang="ko-KR" sz="900" dirty="0">
                <a:latin typeface="Arial" pitchFamily="34" charset="0"/>
                <a:ea typeface="Arial Unicode MS" pitchFamily="50" charset="-127"/>
                <a:cs typeface="Arial" pitchFamily="34" charset="0"/>
              </a:rPr>
              <a:t>was evaluated for 32 </a:t>
            </a:r>
            <a:r>
              <a:rPr lang="en-US" altLang="ko-KR" sz="900" dirty="0" smtClean="0">
                <a:latin typeface="Arial" pitchFamily="34" charset="0"/>
                <a:ea typeface="Arial Unicode MS" pitchFamily="50" charset="-127"/>
                <a:cs typeface="Arial" pitchFamily="34" charset="0"/>
              </a:rPr>
              <a:t>transfer stations</a:t>
            </a:r>
          </a:p>
          <a:p>
            <a:pPr marL="360000" lvl="1" indent="-108000">
              <a:lnSpc>
                <a:spcPct val="90000"/>
              </a:lnSpc>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32 </a:t>
            </a:r>
            <a:r>
              <a:rPr lang="en-US" altLang="ko-KR" sz="900" dirty="0">
                <a:latin typeface="Arial" pitchFamily="34" charset="0"/>
                <a:ea typeface="Arial Unicode MS" pitchFamily="50" charset="-127"/>
                <a:cs typeface="Arial" pitchFamily="34" charset="0"/>
              </a:rPr>
              <a:t>transfer stations were regarded as the major stations based on the total number of transfer trips </a:t>
            </a:r>
            <a:r>
              <a:rPr lang="en-US" altLang="ko-KR" sz="900" dirty="0" smtClean="0">
                <a:latin typeface="Arial" pitchFamily="34" charset="0"/>
                <a:ea typeface="Arial Unicode MS" pitchFamily="50" charset="-127"/>
                <a:cs typeface="Arial" pitchFamily="34" charset="0"/>
              </a:rPr>
              <a:t>made</a:t>
            </a:r>
            <a:endParaRPr lang="en-US" altLang="ko-KR" sz="900" dirty="0">
              <a:latin typeface="Arial" pitchFamily="34" charset="0"/>
              <a:ea typeface="Arial Unicode MS" pitchFamily="50" charset="-127"/>
              <a:cs typeface="Arial" pitchFamily="34" charset="0"/>
            </a:endParaRP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The data information extracted from the smart card data was processed into two output variables and eight input variables for DEA </a:t>
            </a:r>
            <a:r>
              <a:rPr lang="en-US" altLang="ko-KR" sz="900" dirty="0" smtClean="0">
                <a:latin typeface="Arial" pitchFamily="34" charset="0"/>
                <a:ea typeface="Arial Unicode MS" pitchFamily="50" charset="-127"/>
                <a:cs typeface="Arial" pitchFamily="34" charset="0"/>
              </a:rPr>
              <a:t>model</a:t>
            </a:r>
            <a:endParaRPr lang="en-US" altLang="ko-KR" sz="900" dirty="0">
              <a:latin typeface="Arial" pitchFamily="34" charset="0"/>
              <a:ea typeface="Arial Unicode MS" pitchFamily="50" charset="-127"/>
              <a:cs typeface="Arial" pitchFamily="34" charset="0"/>
            </a:endParaRPr>
          </a:p>
        </p:txBody>
      </p:sp>
      <p:pic>
        <p:nvPicPr>
          <p:cNvPr id="14" name="그림 13"/>
          <p:cNvPicPr>
            <a:picLocks noChangeAspect="1"/>
          </p:cNvPicPr>
          <p:nvPr/>
        </p:nvPicPr>
        <p:blipFill>
          <a:blip r:embed="rId3"/>
          <a:stretch>
            <a:fillRect/>
          </a:stretch>
        </p:blipFill>
        <p:spPr>
          <a:xfrm>
            <a:off x="4739202" y="4414203"/>
            <a:ext cx="4122000" cy="614958"/>
          </a:xfrm>
          <a:prstGeom prst="rect">
            <a:avLst/>
          </a:prstGeom>
        </p:spPr>
      </p:pic>
      <p:sp>
        <p:nvSpPr>
          <p:cNvPr id="15" name="직사각형 14"/>
          <p:cNvSpPr/>
          <p:nvPr/>
        </p:nvSpPr>
        <p:spPr>
          <a:xfrm>
            <a:off x="4433202" y="201126"/>
            <a:ext cx="4572000" cy="1646605"/>
          </a:xfrm>
          <a:prstGeom prst="rect">
            <a:avLst/>
          </a:prstGeom>
        </p:spPr>
        <p:txBody>
          <a:bodyPr>
            <a:spAutoFit/>
          </a:bodyPr>
          <a:lstStyle/>
          <a:p>
            <a:pPr marL="252000" lvl="1">
              <a:lnSpc>
                <a:spcPct val="90000"/>
              </a:lnSpc>
              <a:spcBef>
                <a:spcPts val="600"/>
              </a:spcBef>
            </a:pPr>
            <a:r>
              <a:rPr lang="en-US" altLang="ko-KR" sz="900" b="1" dirty="0" smtClean="0">
                <a:latin typeface="Arial" pitchFamily="34" charset="0"/>
                <a:ea typeface="Arial Unicode MS" pitchFamily="50" charset="-127"/>
                <a:cs typeface="Arial" pitchFamily="34" charset="0"/>
              </a:rPr>
              <a:t>Application of DEA model</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The average efficiency score of 32 transfer stations was estimated to be 0.597 which means that their average input should be reduced by 40.3%</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The efficiency score was estimated higher at stations where the number of trips and rates are larger</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Even if the trips and ratio of transit stations are high, the efficiency was estimated to be low because of the over investment in facilities, such as Gangnam station</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Considering the scale of the transfer stations, larger station could disperse the transit facilities. The smaller transfer station could attract transfer trips</a:t>
            </a:r>
          </a:p>
        </p:txBody>
      </p:sp>
      <p:pic>
        <p:nvPicPr>
          <p:cNvPr id="16" name="그림 15"/>
          <p:cNvPicPr>
            <a:picLocks noChangeAspect="1"/>
          </p:cNvPicPr>
          <p:nvPr/>
        </p:nvPicPr>
        <p:blipFill>
          <a:blip r:embed="rId4"/>
          <a:stretch>
            <a:fillRect/>
          </a:stretch>
        </p:blipFill>
        <p:spPr>
          <a:xfrm>
            <a:off x="269118" y="3884497"/>
            <a:ext cx="4122000" cy="2797231"/>
          </a:xfrm>
          <a:prstGeom prst="rect">
            <a:avLst/>
          </a:prstGeom>
        </p:spPr>
      </p:pic>
      <p:pic>
        <p:nvPicPr>
          <p:cNvPr id="17" name="그림 16"/>
          <p:cNvPicPr>
            <a:picLocks noChangeAspect="1"/>
          </p:cNvPicPr>
          <p:nvPr/>
        </p:nvPicPr>
        <p:blipFill>
          <a:blip r:embed="rId5"/>
          <a:stretch>
            <a:fillRect/>
          </a:stretch>
        </p:blipFill>
        <p:spPr>
          <a:xfrm>
            <a:off x="4739202" y="1827373"/>
            <a:ext cx="4122000" cy="827961"/>
          </a:xfrm>
          <a:prstGeom prst="rect">
            <a:avLst/>
          </a:prstGeom>
        </p:spPr>
      </p:pic>
      <p:sp>
        <p:nvSpPr>
          <p:cNvPr id="18" name="직사각형 17"/>
          <p:cNvSpPr/>
          <p:nvPr/>
        </p:nvSpPr>
        <p:spPr>
          <a:xfrm>
            <a:off x="4391118" y="2681020"/>
            <a:ext cx="4572000" cy="2376035"/>
          </a:xfrm>
          <a:prstGeom prst="rect">
            <a:avLst/>
          </a:prstGeom>
        </p:spPr>
        <p:txBody>
          <a:bodyPr>
            <a:spAutoFit/>
          </a:bodyPr>
          <a:lstStyle/>
          <a:p>
            <a:pPr marL="252000" lvl="1">
              <a:lnSpc>
                <a:spcPct val="90000"/>
              </a:lnSpc>
              <a:spcBef>
                <a:spcPts val="600"/>
              </a:spcBef>
            </a:pPr>
            <a:r>
              <a:rPr lang="en-US" altLang="ko-KR" sz="900" b="1" dirty="0" smtClean="0">
                <a:latin typeface="Arial" pitchFamily="34" charset="0"/>
                <a:ea typeface="Arial Unicode MS" pitchFamily="50" charset="-127"/>
                <a:cs typeface="Arial" pitchFamily="34" charset="0"/>
              </a:rPr>
              <a:t>External </a:t>
            </a:r>
            <a:r>
              <a:rPr lang="en-US" altLang="ko-KR" sz="900" b="1" dirty="0">
                <a:latin typeface="Arial" pitchFamily="34" charset="0"/>
                <a:ea typeface="Arial Unicode MS" pitchFamily="50" charset="-127"/>
                <a:cs typeface="Arial" pitchFamily="34" charset="0"/>
              </a:rPr>
              <a:t>F</a:t>
            </a:r>
            <a:r>
              <a:rPr lang="en-US" altLang="ko-KR" sz="900" b="1" dirty="0" smtClean="0">
                <a:latin typeface="Arial" pitchFamily="34" charset="0"/>
                <a:ea typeface="Arial Unicode MS" pitchFamily="50" charset="-127"/>
                <a:cs typeface="Arial" pitchFamily="34" charset="0"/>
              </a:rPr>
              <a:t>actor Analysis</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Regression analysis was performed with the Tobit model considering the correlation of external factor variables with Pearson correlation analysis</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Six socioeconomic indicators are used for external factors which are transit accessibility, land use type, population density, number of companies, number of households, and number of cars in station area less than 150m </a:t>
            </a:r>
            <a:r>
              <a:rPr lang="en-US" altLang="ko-KR" sz="900" dirty="0" smtClean="0">
                <a:latin typeface="Arial" pitchFamily="34" charset="0"/>
                <a:ea typeface="Arial Unicode MS" pitchFamily="50" charset="-127"/>
                <a:cs typeface="Arial" pitchFamily="34" charset="0"/>
              </a:rPr>
              <a:t>radius</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All independent variables were statistically significant at the 95% confidence level and the signs for all variables were </a:t>
            </a:r>
            <a:r>
              <a:rPr lang="en-US" altLang="ko-KR" sz="900" dirty="0" smtClean="0">
                <a:latin typeface="Arial" pitchFamily="34" charset="0"/>
                <a:ea typeface="Arial Unicode MS" pitchFamily="50" charset="-127"/>
                <a:cs typeface="Arial" pitchFamily="34" charset="0"/>
              </a:rPr>
              <a:t>suitable</a:t>
            </a:r>
          </a:p>
          <a:p>
            <a:pPr marL="360000" lvl="1" indent="-108000">
              <a:lnSpc>
                <a:spcPct val="90000"/>
              </a:lnSpc>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By the results, It </a:t>
            </a:r>
            <a:r>
              <a:rPr lang="en-US" altLang="ko-KR" sz="900" dirty="0">
                <a:latin typeface="Arial" pitchFamily="34" charset="0"/>
                <a:ea typeface="Arial Unicode MS" pitchFamily="50" charset="-127"/>
                <a:cs typeface="Arial" pitchFamily="34" charset="0"/>
              </a:rPr>
              <a:t>is possible to increase the efficiency by dispersing public transportation facilities, and attracting users to transit in areas with high density or commercial districts</a:t>
            </a:r>
          </a:p>
          <a:p>
            <a:pPr marL="360000" lvl="1" indent="-108000">
              <a:lnSpc>
                <a:spcPct val="90000"/>
              </a:lnSpc>
              <a:spcBef>
                <a:spcPts val="600"/>
              </a:spcBef>
              <a:buFont typeface="Arial" panose="020B0604020202020204" pitchFamily="34" charset="0"/>
              <a:buChar char="•"/>
            </a:pPr>
            <a:endParaRPr lang="en-US" altLang="ko-KR" sz="900" dirty="0">
              <a:latin typeface="Arial" pitchFamily="34" charset="0"/>
              <a:ea typeface="Arial Unicode MS" pitchFamily="50" charset="-127"/>
              <a:cs typeface="Arial" pitchFamily="34" charset="0"/>
            </a:endParaRPr>
          </a:p>
          <a:p>
            <a:pPr marL="360000" lvl="1" indent="-108000">
              <a:lnSpc>
                <a:spcPct val="90000"/>
              </a:lnSpc>
              <a:spcBef>
                <a:spcPts val="600"/>
              </a:spcBef>
              <a:buFont typeface="Arial" panose="020B0604020202020204" pitchFamily="34" charset="0"/>
              <a:buChar char="•"/>
            </a:pPr>
            <a:endParaRPr lang="en-US" altLang="ko-KR" sz="900" dirty="0">
              <a:latin typeface="Arial" pitchFamily="34" charset="0"/>
              <a:ea typeface="Arial Unicode MS" pitchFamily="50" charset="-127"/>
              <a:cs typeface="Arial" pitchFamily="34" charset="0"/>
            </a:endParaRPr>
          </a:p>
          <a:p>
            <a:pPr marL="360000" lvl="1" indent="-108000">
              <a:lnSpc>
                <a:spcPct val="90000"/>
              </a:lnSpc>
              <a:spcBef>
                <a:spcPts val="600"/>
              </a:spcBef>
              <a:buFont typeface="Arial" panose="020B0604020202020204" pitchFamily="34" charset="0"/>
              <a:buChar char="•"/>
            </a:pPr>
            <a:endParaRPr lang="en-US" altLang="ko-KR" sz="900" dirty="0">
              <a:latin typeface="Arial" pitchFamily="34" charset="0"/>
              <a:ea typeface="Arial Unicode MS" pitchFamily="50" charset="-127"/>
              <a:cs typeface="Arial" pitchFamily="34" charset="0"/>
            </a:endParaRPr>
          </a:p>
        </p:txBody>
      </p:sp>
      <p:sp>
        <p:nvSpPr>
          <p:cNvPr id="19" name="직사각형 18"/>
          <p:cNvSpPr/>
          <p:nvPr/>
        </p:nvSpPr>
        <p:spPr>
          <a:xfrm>
            <a:off x="4453404" y="5275062"/>
            <a:ext cx="4572000" cy="1445011"/>
          </a:xfrm>
          <a:prstGeom prst="rect">
            <a:avLst/>
          </a:prstGeom>
        </p:spPr>
        <p:txBody>
          <a:bodyPr>
            <a:spAutoFit/>
          </a:bodyPr>
          <a:lstStyle/>
          <a:p>
            <a:pPr marL="360000" lvl="1" indent="-108000">
              <a:lnSpc>
                <a:spcPct val="90000"/>
              </a:lnSpc>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This </a:t>
            </a:r>
            <a:r>
              <a:rPr lang="en-US" altLang="ko-KR" sz="900" dirty="0">
                <a:latin typeface="Arial" pitchFamily="34" charset="0"/>
                <a:ea typeface="Arial Unicode MS" pitchFamily="50" charset="-127"/>
                <a:cs typeface="Arial" pitchFamily="34" charset="0"/>
              </a:rPr>
              <a:t>paper evaluates the transit transfer efficiencies </a:t>
            </a:r>
            <a:r>
              <a:rPr lang="en-US" altLang="ko-KR" sz="900" dirty="0" smtClean="0">
                <a:latin typeface="Arial" pitchFamily="34" charset="0"/>
                <a:ea typeface="Arial Unicode MS" pitchFamily="50" charset="-127"/>
                <a:cs typeface="Arial" pitchFamily="34" charset="0"/>
              </a:rPr>
              <a:t>in 32 </a:t>
            </a:r>
            <a:r>
              <a:rPr lang="en-US" altLang="ko-KR" sz="900" dirty="0">
                <a:latin typeface="Arial" pitchFamily="34" charset="0"/>
                <a:ea typeface="Arial Unicode MS" pitchFamily="50" charset="-127"/>
                <a:cs typeface="Arial" pitchFamily="34" charset="0"/>
              </a:rPr>
              <a:t>transit stations using </a:t>
            </a:r>
            <a:r>
              <a:rPr lang="en-US" altLang="ko-KR" sz="900" dirty="0" smtClean="0">
                <a:latin typeface="Arial" pitchFamily="34" charset="0"/>
                <a:ea typeface="Arial Unicode MS" pitchFamily="50" charset="-127"/>
                <a:cs typeface="Arial" pitchFamily="34" charset="0"/>
              </a:rPr>
              <a:t>DEA model based on smart </a:t>
            </a:r>
            <a:r>
              <a:rPr lang="en-US" altLang="ko-KR" sz="900" dirty="0">
                <a:latin typeface="Arial" pitchFamily="34" charset="0"/>
                <a:ea typeface="Arial Unicode MS" pitchFamily="50" charset="-127"/>
                <a:cs typeface="Arial" pitchFamily="34" charset="0"/>
              </a:rPr>
              <a:t>card data in Seoul, </a:t>
            </a:r>
            <a:r>
              <a:rPr lang="en-US" altLang="ko-KR" sz="900" dirty="0" smtClean="0">
                <a:latin typeface="Arial" pitchFamily="34" charset="0"/>
                <a:ea typeface="Arial Unicode MS" pitchFamily="50" charset="-127"/>
                <a:cs typeface="Arial" pitchFamily="34" charset="0"/>
              </a:rPr>
              <a:t>Korea</a:t>
            </a:r>
          </a:p>
          <a:p>
            <a:pPr marL="360000" lvl="1" indent="-108000">
              <a:lnSpc>
                <a:spcPct val="90000"/>
              </a:lnSpc>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By the results of DEA model, larger </a:t>
            </a:r>
            <a:r>
              <a:rPr lang="en-US" altLang="ko-KR" sz="900" dirty="0">
                <a:latin typeface="Arial" pitchFamily="34" charset="0"/>
                <a:ea typeface="Arial Unicode MS" pitchFamily="50" charset="-127"/>
                <a:cs typeface="Arial" pitchFamily="34" charset="0"/>
              </a:rPr>
              <a:t>station could disperse the transit </a:t>
            </a:r>
            <a:r>
              <a:rPr lang="en-US" altLang="ko-KR" sz="900" dirty="0" smtClean="0">
                <a:latin typeface="Arial" pitchFamily="34" charset="0"/>
                <a:ea typeface="Arial Unicode MS" pitchFamily="50" charset="-127"/>
                <a:cs typeface="Arial" pitchFamily="34" charset="0"/>
              </a:rPr>
              <a:t>facilities, considering </a:t>
            </a:r>
            <a:r>
              <a:rPr lang="en-US" altLang="ko-KR" sz="900" dirty="0">
                <a:latin typeface="Arial" pitchFamily="34" charset="0"/>
                <a:ea typeface="Arial Unicode MS" pitchFamily="50" charset="-127"/>
                <a:cs typeface="Arial" pitchFamily="34" charset="0"/>
              </a:rPr>
              <a:t>the scale of the transfer </a:t>
            </a:r>
            <a:r>
              <a:rPr lang="en-US" altLang="ko-KR" sz="900" dirty="0" smtClean="0">
                <a:latin typeface="Arial" pitchFamily="34" charset="0"/>
                <a:ea typeface="Arial Unicode MS" pitchFamily="50" charset="-127"/>
                <a:cs typeface="Arial" pitchFamily="34" charset="0"/>
              </a:rPr>
              <a:t>stations and the </a:t>
            </a:r>
            <a:r>
              <a:rPr lang="en-US" altLang="ko-KR" sz="900" dirty="0">
                <a:latin typeface="Arial" pitchFamily="34" charset="0"/>
                <a:ea typeface="Arial Unicode MS" pitchFamily="50" charset="-127"/>
                <a:cs typeface="Arial" pitchFamily="34" charset="0"/>
              </a:rPr>
              <a:t>smaller transfer station could attract transfer </a:t>
            </a:r>
            <a:r>
              <a:rPr lang="en-US" altLang="ko-KR" sz="900" dirty="0" smtClean="0">
                <a:latin typeface="Arial" pitchFamily="34" charset="0"/>
                <a:ea typeface="Arial Unicode MS" pitchFamily="50" charset="-127"/>
                <a:cs typeface="Arial" pitchFamily="34" charset="0"/>
              </a:rPr>
              <a:t>trips to improve efficiency</a:t>
            </a:r>
            <a:endParaRPr lang="en-US" altLang="ko-KR" sz="900" dirty="0">
              <a:latin typeface="Arial" pitchFamily="34" charset="0"/>
              <a:ea typeface="Arial Unicode MS" pitchFamily="50" charset="-127"/>
              <a:cs typeface="Arial" pitchFamily="34" charset="0"/>
            </a:endParaRPr>
          </a:p>
          <a:p>
            <a:pPr marL="360000" lvl="1" indent="-108000">
              <a:lnSpc>
                <a:spcPct val="90000"/>
              </a:lnSpc>
              <a:spcBef>
                <a:spcPts val="600"/>
              </a:spcBef>
              <a:buFont typeface="Arial" panose="020B0604020202020204" pitchFamily="34" charset="0"/>
              <a:buChar char="•"/>
            </a:pPr>
            <a:r>
              <a:rPr lang="en-US" altLang="ko-KR" sz="900" dirty="0" smtClean="0">
                <a:latin typeface="Arial" pitchFamily="34" charset="0"/>
                <a:ea typeface="Arial Unicode MS" pitchFamily="50" charset="-127"/>
                <a:cs typeface="Arial" pitchFamily="34" charset="0"/>
              </a:rPr>
              <a:t>With </a:t>
            </a:r>
            <a:r>
              <a:rPr lang="en-US" altLang="ko-KR" sz="900" dirty="0">
                <a:latin typeface="Arial" pitchFamily="34" charset="0"/>
                <a:ea typeface="Arial Unicode MS" pitchFamily="50" charset="-127"/>
                <a:cs typeface="Arial" pitchFamily="34" charset="0"/>
              </a:rPr>
              <a:t>the socioeconomic indicators, transfer efficiency was explained in relation to the external environmental of transfer station</a:t>
            </a:r>
          </a:p>
          <a:p>
            <a:pPr marL="360000" lvl="1" indent="-108000">
              <a:lnSpc>
                <a:spcPct val="90000"/>
              </a:lnSpc>
              <a:spcBef>
                <a:spcPts val="600"/>
              </a:spcBef>
              <a:buFont typeface="Arial" panose="020B0604020202020204" pitchFamily="34" charset="0"/>
              <a:buChar char="•"/>
            </a:pPr>
            <a:r>
              <a:rPr lang="en-US" altLang="ko-KR" sz="900" dirty="0">
                <a:latin typeface="Arial" pitchFamily="34" charset="0"/>
                <a:ea typeface="Arial Unicode MS" pitchFamily="50" charset="-127"/>
                <a:cs typeface="Arial" pitchFamily="34" charset="0"/>
              </a:rPr>
              <a:t>This paper proposed to expand or reduce the transfer facility in station planning, considering the transfer efficiency of transfer station</a:t>
            </a:r>
          </a:p>
        </p:txBody>
      </p:sp>
    </p:spTree>
    <p:extLst>
      <p:ext uri="{BB962C8B-B14F-4D97-AF65-F5344CB8AC3E}">
        <p14:creationId xmlns:p14="http://schemas.microsoft.com/office/powerpoint/2010/main" val="16252370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TotalTime>
  <Words>745</Words>
  <Application>Microsoft Office PowerPoint</Application>
  <PresentationFormat>화면 슬라이드 쇼(4:3)</PresentationFormat>
  <Paragraphs>65</Paragraphs>
  <Slides>2</Slides>
  <Notes>0</Notes>
  <HiddenSlides>0</HiddenSlides>
  <MMClips>0</MMClips>
  <ScaleCrop>false</ScaleCrop>
  <HeadingPairs>
    <vt:vector size="6" baseType="variant">
      <vt:variant>
        <vt:lpstr>사용한 글꼴</vt:lpstr>
      </vt:variant>
      <vt:variant>
        <vt:i4>10</vt:i4>
      </vt:variant>
      <vt:variant>
        <vt:lpstr>테마</vt:lpstr>
      </vt:variant>
      <vt:variant>
        <vt:i4>2</vt:i4>
      </vt:variant>
      <vt:variant>
        <vt:lpstr>슬라이드 제목</vt:lpstr>
      </vt:variant>
      <vt:variant>
        <vt:i4>2</vt:i4>
      </vt:variant>
    </vt:vector>
  </HeadingPairs>
  <TitlesOfParts>
    <vt:vector size="14" baseType="lpstr">
      <vt:lpstr>Arial Unicode MS</vt:lpstr>
      <vt:lpstr>HY수평선M</vt:lpstr>
      <vt:lpstr>맑은 고딕</vt:lpstr>
      <vt:lpstr>휴먼모음T</vt:lpstr>
      <vt:lpstr>Arial</vt:lpstr>
      <vt:lpstr>Calibri</vt:lpstr>
      <vt:lpstr>Calibri Light</vt:lpstr>
      <vt:lpstr>Cambria Math</vt:lpstr>
      <vt:lpstr>Franklin Gothic Medium</vt:lpstr>
      <vt:lpstr>Times New Roman</vt:lpstr>
      <vt:lpstr>Office Theme</vt:lpstr>
      <vt:lpstr>Custom Design</vt:lpstr>
      <vt:lpstr>PowerPoint 프레젠테이션</vt:lpstr>
      <vt:lpstr>PowerPoint 프레젠테이션</vt:lpstr>
    </vt:vector>
  </TitlesOfParts>
  <Company>Villanova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Seri Park</dc:creator>
  <cp:lastModifiedBy>Windows User</cp:lastModifiedBy>
  <cp:revision>21</cp:revision>
  <dcterms:created xsi:type="dcterms:W3CDTF">2016-12-19T23:39:08Z</dcterms:created>
  <dcterms:modified xsi:type="dcterms:W3CDTF">2016-12-28T15:42:02Z</dcterms:modified>
</cp:coreProperties>
</file>